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  <p:sldMasterId id="2147483710" r:id="rId5"/>
  </p:sldMasterIdLst>
  <p:notesMasterIdLst>
    <p:notesMasterId r:id="rId41"/>
  </p:notesMasterIdLst>
  <p:sldIdLst>
    <p:sldId id="294" r:id="rId6"/>
    <p:sldId id="290" r:id="rId7"/>
    <p:sldId id="263" r:id="rId8"/>
    <p:sldId id="264" r:id="rId9"/>
    <p:sldId id="266" r:id="rId10"/>
    <p:sldId id="291" r:id="rId11"/>
    <p:sldId id="366" r:id="rId12"/>
    <p:sldId id="396" r:id="rId13"/>
    <p:sldId id="318" r:id="rId14"/>
    <p:sldId id="337" r:id="rId15"/>
    <p:sldId id="370" r:id="rId16"/>
    <p:sldId id="372" r:id="rId17"/>
    <p:sldId id="373" r:id="rId18"/>
    <p:sldId id="374" r:id="rId19"/>
    <p:sldId id="369" r:id="rId20"/>
    <p:sldId id="380" r:id="rId21"/>
    <p:sldId id="375" r:id="rId22"/>
    <p:sldId id="377" r:id="rId23"/>
    <p:sldId id="378" r:id="rId24"/>
    <p:sldId id="379" r:id="rId25"/>
    <p:sldId id="381" r:id="rId26"/>
    <p:sldId id="382" r:id="rId27"/>
    <p:sldId id="385" r:id="rId28"/>
    <p:sldId id="386" r:id="rId29"/>
    <p:sldId id="387" r:id="rId30"/>
    <p:sldId id="388" r:id="rId31"/>
    <p:sldId id="389" r:id="rId32"/>
    <p:sldId id="390" r:id="rId33"/>
    <p:sldId id="391" r:id="rId34"/>
    <p:sldId id="392" r:id="rId35"/>
    <p:sldId id="394" r:id="rId36"/>
    <p:sldId id="395" r:id="rId37"/>
    <p:sldId id="310" r:id="rId38"/>
    <p:sldId id="298" r:id="rId39"/>
    <p:sldId id="261" r:id="rId40"/>
  </p:sldIdLst>
  <p:sldSz cx="9144000" cy="6858000" type="screen4x3"/>
  <p:notesSz cx="6858000" cy="9144000"/>
  <p:custDataLst>
    <p:tags r:id="rId4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09E5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94" autoAdjust="0"/>
    <p:restoredTop sz="93979" autoAdjust="0"/>
  </p:normalViewPr>
  <p:slideViewPr>
    <p:cSldViewPr>
      <p:cViewPr varScale="1">
        <p:scale>
          <a:sx n="69" d="100"/>
          <a:sy n="69" d="100"/>
        </p:scale>
        <p:origin x="-153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gs" Target="tags/tag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86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1113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067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15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47012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975734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79081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12449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47083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61423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070770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90111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583873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95324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291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1689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8943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9794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175562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351981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82757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3327262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351981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351981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35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123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4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b="1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5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b="1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6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b="1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7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b="1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8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b="1" smtClea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5129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800" b="1" smtClean="0">
                <a:solidFill>
                  <a:srgbClr val="FFFFFF"/>
                </a:solidFill>
              </a:endParaRPr>
            </a:p>
          </p:txBody>
        </p:sp>
        <p:sp>
          <p:nvSpPr>
            <p:cNvPr id="5130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800" b="1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5131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8A700CE-3830-4EE1-AAE6-DFBD1CDE24CC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319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E3998F-1B8C-44DA-BF73-022CB58D5CE5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24196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DF0D69B-68DF-43FA-BBB3-49454F7DCCF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94069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B0678C7-2A53-4943-B53B-EA4D8AE8C8B8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51608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F8621AF-9481-427B-BBCE-E284ECE061B2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08179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80A0865-B600-4C45-ABC2-F423C44ECE8F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3883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3873988-24BF-4997-B8F3-B2A8B269A561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19937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01239F1-42EB-4C33-969D-458E17591DCE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82279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DE8189-B39D-4ED0-82DE-C3201F67CF75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28659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A54BEB6-C89D-42F9-BAFC-9D1275E9E44E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87580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0933B10-0945-4D34-8A16-05F67A34329F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011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8BAB9A-CF98-404C-A9BA-53D2CC0D6418}" type="slidenum">
              <a:rPr lang="en-US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solidFill>
                <a:srgbClr val="FFFFFF"/>
              </a:solidFill>
            </a:endParaRPr>
          </a:p>
        </p:txBody>
      </p:sp>
      <p:grpSp>
        <p:nvGrpSpPr>
          <p:cNvPr id="4100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4101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102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b="1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103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b="1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104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b="1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105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b="1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106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800" b="1" smtClea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4107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800" b="1" smtClean="0">
                <a:solidFill>
                  <a:srgbClr val="FFFFFF"/>
                </a:solidFill>
              </a:endParaRPr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800" b="1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4109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7644212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.jpeg"/><Relationship Id="rId9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:a16="http://schemas.microsoft.com/office/drawing/2014/main" xmlns="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TRUNG CẤP NGHỀ</a:t>
            </a:r>
          </a:p>
        </p:txBody>
      </p:sp>
      <p:sp>
        <p:nvSpPr>
          <p:cNvPr id="30" name="TextBox 4">
            <a:extLst>
              <a:ext uri="{FF2B5EF4-FFF2-40B4-BE49-F238E27FC236}">
                <a16:creationId xmlns:a16="http://schemas.microsoft.com/office/drawing/2014/main" xmlns="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50638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:a16="http://schemas.microsoft.com/office/drawing/2014/main" xmlns="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Slide Number Placeholder 26">
            <a:extLst>
              <a:ext uri="{FF2B5EF4-FFF2-40B4-BE49-F238E27FC236}">
                <a16:creationId xmlns:a16="http://schemas.microsoft.com/office/drawing/2014/main" xmlns="" id="{E12F5FA4-5889-4780-AEFF-2E9753DE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1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4300" y="4031466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65. </a:t>
            </a:r>
            <a:r>
              <a:rPr lang="vi-VN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XVII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Slide Number Placeholder 26">
            <a:extLst>
              <a:ext uri="{FF2B5EF4-FFF2-40B4-BE49-F238E27FC236}">
                <a16:creationId xmlns:a16="http://schemas.microsoft.com/office/drawing/2014/main" xmlns="" id="{C116584D-3EE2-44E6-B221-3914FE2B3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2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76200" y="1371600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685799" y="199866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790530" y="1413888"/>
            <a:ext cx="321273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255588" y="1389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831850" y="2366963"/>
            <a:ext cx="62547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3357563"/>
            <a:ext cx="57883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grpSp>
        <p:nvGrpSpPr>
          <p:cNvPr id="47" name="Group 7">
            <a:extLst>
              <a:ext uri="{FF2B5EF4-FFF2-40B4-BE49-F238E27FC236}">
                <a16:creationId xmlns:a16="http://schemas.microsoft.com/office/drawing/2014/main" xmlns="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4419600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8" name="AutoShape 8">
              <a:extLst>
                <a:ext uri="{FF2B5EF4-FFF2-40B4-BE49-F238E27FC236}">
                  <a16:creationId xmlns:a16="http://schemas.microsoft.com/office/drawing/2014/main" xmlns="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AutoShape 9">
              <a:extLst>
                <a:ext uri="{FF2B5EF4-FFF2-40B4-BE49-F238E27FC236}">
                  <a16:creationId xmlns:a16="http://schemas.microsoft.com/office/drawing/2014/main" xmlns="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AutoShape 10">
              <a:extLst>
                <a:ext uri="{FF2B5EF4-FFF2-40B4-BE49-F238E27FC236}">
                  <a16:creationId xmlns:a16="http://schemas.microsoft.com/office/drawing/2014/main" xmlns="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2" name="Text Box 15">
            <a:extLst>
              <a:ext uri="{FF2B5EF4-FFF2-40B4-BE49-F238E27FC236}">
                <a16:creationId xmlns:a16="http://schemas.microsoft.com/office/drawing/2014/main" xmlns="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4424363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 Box 16">
            <a:extLst>
              <a:ext uri="{FF2B5EF4-FFF2-40B4-BE49-F238E27FC236}">
                <a16:creationId xmlns:a16="http://schemas.microsoft.com/office/drawing/2014/main" xmlns="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8354" y="4437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xmlns="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Slide Number Placeholder 26">
            <a:extLst>
              <a:ext uri="{FF2B5EF4-FFF2-40B4-BE49-F238E27FC236}">
                <a16:creationId xmlns:a16="http://schemas.microsoft.com/office/drawing/2014/main" xmlns="" id="{9FCCF7AD-4732-4B70-80ED-D80D419DD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3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013675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Line 11">
            <a:extLst>
              <a:ext uri="{FF2B5EF4-FFF2-40B4-BE49-F238E27FC236}">
                <a16:creationId xmlns:a16="http://schemas.microsoft.com/office/drawing/2014/main" xmlns="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970549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:a16="http://schemas.microsoft.com/office/drawing/2014/main" xmlns="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5041186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022123"/>
            <a:ext cx="861060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công thức cấu tạo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cacbohidrat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glucozơ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hangingPunct="0">
              <a:buFont typeface="Wingdings" panose="05000000000000000000" pitchFamily="2" charset="2"/>
              <a:buChar char="ü"/>
            </a:pP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 bày được</a:t>
            </a:r>
            <a:r>
              <a:rPr lang="it-IT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tính chất và mối quan hệ giữa các cacbohidrat.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xmlns="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Slide Number Placeholder 26">
            <a:extLst>
              <a:ext uri="{FF2B5EF4-FFF2-40B4-BE49-F238E27FC236}">
                <a16:creationId xmlns:a16="http://schemas.microsoft.com/office/drawing/2014/main" xmlns="" id="{D28EFD37-81B7-41A7-9123-2A7206CE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4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092597"/>
            <a:ext cx="88392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phản ứng thể hiện tính chất hóa học của glucozơ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bột và xenlulozơ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 dụng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 hóa học của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cacbohidrat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các bài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xmlns="" id="{F92256AA-7449-4B18-BBD3-407C5D1F2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5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xmlns="" id="{05A8C8AC-50EF-4079-9F9F-E1BB85786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00801"/>
            <a:ext cx="1371600" cy="381000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6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0" y="-38825"/>
            <a:ext cx="7500418" cy="47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1643582" y="-38825"/>
            <a:ext cx="7500418" cy="47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7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1759360" y="2538392"/>
            <a:ext cx="5479640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en-US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187483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52400" y="152400"/>
            <a:ext cx="3505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CC9900"/>
                </a:solidFill>
              </a:rPr>
              <a:t>1</a:t>
            </a:r>
            <a:r>
              <a:rPr lang="en-US" sz="2800" b="1" dirty="0" smtClean="0">
                <a:solidFill>
                  <a:srgbClr val="CC9900"/>
                </a:solidFill>
              </a:rPr>
              <a:t>. </a:t>
            </a:r>
            <a:r>
              <a:rPr lang="en-US" sz="2800" b="1" dirty="0" err="1" smtClean="0">
                <a:solidFill>
                  <a:srgbClr val="CC9900"/>
                </a:solidFill>
              </a:rPr>
              <a:t>Kiến</a:t>
            </a:r>
            <a:r>
              <a:rPr lang="en-US" sz="2800" b="1" dirty="0" smtClean="0">
                <a:solidFill>
                  <a:srgbClr val="CC9900"/>
                </a:solidFill>
              </a:rPr>
              <a:t> </a:t>
            </a:r>
            <a:r>
              <a:rPr lang="en-US" sz="2800" b="1" dirty="0" err="1" smtClean="0">
                <a:solidFill>
                  <a:srgbClr val="CC9900"/>
                </a:solidFill>
              </a:rPr>
              <a:t>thức</a:t>
            </a:r>
            <a:r>
              <a:rPr lang="en-US" sz="2800" b="1" dirty="0" smtClean="0">
                <a:solidFill>
                  <a:srgbClr val="CC9900"/>
                </a:solidFill>
              </a:rPr>
              <a:t> </a:t>
            </a:r>
            <a:r>
              <a:rPr lang="en-US" sz="2800" b="1" dirty="0" err="1" smtClean="0">
                <a:solidFill>
                  <a:srgbClr val="CC9900"/>
                </a:solidFill>
              </a:rPr>
              <a:t>cần</a:t>
            </a:r>
            <a:r>
              <a:rPr lang="en-US" sz="2800" b="1" dirty="0" smtClean="0">
                <a:solidFill>
                  <a:srgbClr val="CC9900"/>
                </a:solidFill>
              </a:rPr>
              <a:t> </a:t>
            </a:r>
            <a:r>
              <a:rPr lang="en-US" sz="2800" b="1" dirty="0" err="1" smtClean="0">
                <a:solidFill>
                  <a:srgbClr val="CC9900"/>
                </a:solidFill>
              </a:rPr>
              <a:t>nhớ</a:t>
            </a:r>
            <a:endParaRPr lang="en-US" sz="2800" b="1" dirty="0" smtClean="0">
              <a:solidFill>
                <a:srgbClr val="CC9900"/>
              </a:solidFill>
            </a:endParaRP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762000" y="609600"/>
            <a:ext cx="3352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CC9900"/>
                </a:solidFill>
              </a:rPr>
              <a:t>1.1. </a:t>
            </a:r>
            <a:r>
              <a:rPr lang="en-US" sz="2800" b="1" dirty="0" err="1" smtClean="0">
                <a:solidFill>
                  <a:srgbClr val="CC9900"/>
                </a:solidFill>
              </a:rPr>
              <a:t>Cấu</a:t>
            </a:r>
            <a:r>
              <a:rPr lang="en-US" sz="2800" b="1" dirty="0" smtClean="0">
                <a:solidFill>
                  <a:srgbClr val="CC9900"/>
                </a:solidFill>
              </a:rPr>
              <a:t> </a:t>
            </a:r>
            <a:r>
              <a:rPr lang="en-US" sz="2800" b="1" dirty="0" err="1" smtClean="0">
                <a:solidFill>
                  <a:srgbClr val="CC9900"/>
                </a:solidFill>
              </a:rPr>
              <a:t>tạo</a:t>
            </a:r>
            <a:r>
              <a:rPr lang="en-US" sz="2800" b="1" dirty="0" smtClean="0">
                <a:solidFill>
                  <a:srgbClr val="CC9900"/>
                </a:solidFill>
              </a:rPr>
              <a:t> </a:t>
            </a:r>
            <a:r>
              <a:rPr lang="en-US" sz="2800" b="1" dirty="0" err="1" smtClean="0">
                <a:solidFill>
                  <a:srgbClr val="CC9900"/>
                </a:solidFill>
              </a:rPr>
              <a:t>phân</a:t>
            </a:r>
            <a:r>
              <a:rPr lang="en-US" sz="2800" b="1" dirty="0" smtClean="0">
                <a:solidFill>
                  <a:srgbClr val="CC9900"/>
                </a:solidFill>
              </a:rPr>
              <a:t> </a:t>
            </a:r>
            <a:r>
              <a:rPr lang="en-US" sz="2800" b="1" dirty="0" err="1" smtClean="0">
                <a:solidFill>
                  <a:srgbClr val="CC9900"/>
                </a:solidFill>
              </a:rPr>
              <a:t>tử</a:t>
            </a:r>
            <a:endParaRPr lang="en-US" sz="2800" b="1" dirty="0" smtClean="0">
              <a:solidFill>
                <a:srgbClr val="CC9900"/>
              </a:solidFill>
            </a:endParaRP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177800" y="2743200"/>
            <a:ext cx="2095500" cy="13827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FFFFFF"/>
                </a:solidFill>
              </a:rPr>
              <a:t>Hợp chất cacbohiđrat C</a:t>
            </a:r>
            <a:r>
              <a:rPr lang="en-US" sz="2800" b="1" baseline="-25000" smtClean="0">
                <a:solidFill>
                  <a:srgbClr val="FFFFFF"/>
                </a:solidFill>
              </a:rPr>
              <a:t>n</a:t>
            </a:r>
            <a:r>
              <a:rPr lang="en-US" sz="2800" b="1" smtClean="0">
                <a:solidFill>
                  <a:srgbClr val="FFFFFF"/>
                </a:solidFill>
              </a:rPr>
              <a:t>(H</a:t>
            </a:r>
            <a:r>
              <a:rPr lang="en-US" sz="2800" b="1" baseline="-25000" smtClean="0">
                <a:solidFill>
                  <a:srgbClr val="FFFFFF"/>
                </a:solidFill>
              </a:rPr>
              <a:t>2</a:t>
            </a:r>
            <a:r>
              <a:rPr lang="en-US" sz="2800" b="1" smtClean="0">
                <a:solidFill>
                  <a:srgbClr val="FFFFFF"/>
                </a:solidFill>
              </a:rPr>
              <a:t>O)</a:t>
            </a:r>
            <a:r>
              <a:rPr lang="en-US" sz="2800" b="1" baseline="-25000" smtClean="0">
                <a:solidFill>
                  <a:srgbClr val="FFFFFF"/>
                </a:solidFill>
              </a:rPr>
              <a:t>m</a:t>
            </a: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3276600" y="1219200"/>
            <a:ext cx="2438400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FFFFFF"/>
                </a:solidFill>
              </a:rPr>
              <a:t>Monosaccarit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3327400" y="4953000"/>
            <a:ext cx="2438400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FFFFFF"/>
                </a:solidFill>
              </a:rPr>
              <a:t>Polisaccarit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3276600" y="3175000"/>
            <a:ext cx="2438400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FFFFFF"/>
                </a:solidFill>
              </a:rPr>
              <a:t>Đisaccarit</a:t>
            </a:r>
          </a:p>
        </p:txBody>
      </p:sp>
      <p:sp>
        <p:nvSpPr>
          <p:cNvPr id="31761" name="Text Box 17"/>
          <p:cNvSpPr txBox="1">
            <a:spLocks noChangeArrowheads="1"/>
          </p:cNvSpPr>
          <p:nvPr/>
        </p:nvSpPr>
        <p:spPr bwMode="auto">
          <a:xfrm>
            <a:off x="6756400" y="1879600"/>
            <a:ext cx="1828800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FFFFFF"/>
                </a:solidFill>
              </a:rPr>
              <a:t>Fructozơ</a:t>
            </a:r>
          </a:p>
        </p:txBody>
      </p:sp>
      <p:sp>
        <p:nvSpPr>
          <p:cNvPr id="31762" name="Text Box 18"/>
          <p:cNvSpPr txBox="1">
            <a:spLocks noChangeArrowheads="1"/>
          </p:cNvSpPr>
          <p:nvPr/>
        </p:nvSpPr>
        <p:spPr bwMode="auto">
          <a:xfrm>
            <a:off x="6794500" y="5651500"/>
            <a:ext cx="1828800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FFFFFF"/>
                </a:solidFill>
              </a:rPr>
              <a:t>Tinh bột</a:t>
            </a:r>
          </a:p>
        </p:txBody>
      </p:sp>
      <p:sp>
        <p:nvSpPr>
          <p:cNvPr id="31763" name="Text Box 19"/>
          <p:cNvSpPr txBox="1">
            <a:spLocks noChangeArrowheads="1"/>
          </p:cNvSpPr>
          <p:nvPr/>
        </p:nvSpPr>
        <p:spPr bwMode="auto">
          <a:xfrm>
            <a:off x="6743700" y="520700"/>
            <a:ext cx="1752600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FFFFFF"/>
                </a:solidFill>
              </a:rPr>
              <a:t>Glucozơ</a:t>
            </a:r>
          </a:p>
        </p:txBody>
      </p:sp>
      <p:sp>
        <p:nvSpPr>
          <p:cNvPr id="31764" name="Text Box 20"/>
          <p:cNvSpPr txBox="1">
            <a:spLocks noChangeArrowheads="1"/>
          </p:cNvSpPr>
          <p:nvPr/>
        </p:nvSpPr>
        <p:spPr bwMode="auto">
          <a:xfrm>
            <a:off x="6858000" y="3162300"/>
            <a:ext cx="1828800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FFFFFF"/>
                </a:solidFill>
              </a:rPr>
              <a:t>Saccarozơ</a:t>
            </a:r>
          </a:p>
        </p:txBody>
      </p:sp>
      <p:sp>
        <p:nvSpPr>
          <p:cNvPr id="31765" name="Text Box 21"/>
          <p:cNvSpPr txBox="1">
            <a:spLocks noChangeArrowheads="1"/>
          </p:cNvSpPr>
          <p:nvPr/>
        </p:nvSpPr>
        <p:spPr bwMode="auto">
          <a:xfrm>
            <a:off x="6832600" y="4318000"/>
            <a:ext cx="1828800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FFFFFF"/>
                </a:solidFill>
              </a:rPr>
              <a:t>Xenlulozơ</a:t>
            </a:r>
          </a:p>
        </p:txBody>
      </p:sp>
      <p:sp>
        <p:nvSpPr>
          <p:cNvPr id="31766" name="Line 22"/>
          <p:cNvSpPr>
            <a:spLocks noChangeShapeType="1"/>
          </p:cNvSpPr>
          <p:nvPr/>
        </p:nvSpPr>
        <p:spPr bwMode="auto">
          <a:xfrm>
            <a:off x="2743200" y="1524000"/>
            <a:ext cx="0" cy="3657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67" name="Line 23"/>
          <p:cNvSpPr>
            <a:spLocks noChangeShapeType="1"/>
          </p:cNvSpPr>
          <p:nvPr/>
        </p:nvSpPr>
        <p:spPr bwMode="auto">
          <a:xfrm>
            <a:off x="2743200" y="34290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68" name="Line 24"/>
          <p:cNvSpPr>
            <a:spLocks noChangeShapeType="1"/>
          </p:cNvSpPr>
          <p:nvPr/>
        </p:nvSpPr>
        <p:spPr bwMode="auto">
          <a:xfrm>
            <a:off x="2743200" y="51816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69" name="Line 25"/>
          <p:cNvSpPr>
            <a:spLocks noChangeShapeType="1"/>
          </p:cNvSpPr>
          <p:nvPr/>
        </p:nvSpPr>
        <p:spPr bwMode="auto">
          <a:xfrm>
            <a:off x="2743200" y="15240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70" name="Line 26"/>
          <p:cNvSpPr>
            <a:spLocks noChangeShapeType="1"/>
          </p:cNvSpPr>
          <p:nvPr/>
        </p:nvSpPr>
        <p:spPr bwMode="auto">
          <a:xfrm>
            <a:off x="5791200" y="52578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71" name="Line 27"/>
          <p:cNvSpPr>
            <a:spLocks noChangeShapeType="1"/>
          </p:cNvSpPr>
          <p:nvPr/>
        </p:nvSpPr>
        <p:spPr bwMode="auto">
          <a:xfrm>
            <a:off x="6210300" y="7874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72" name="Line 28"/>
          <p:cNvSpPr>
            <a:spLocks noChangeShapeType="1"/>
          </p:cNvSpPr>
          <p:nvPr/>
        </p:nvSpPr>
        <p:spPr bwMode="auto">
          <a:xfrm>
            <a:off x="6197600" y="21463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73" name="Line 29"/>
          <p:cNvSpPr>
            <a:spLocks noChangeShapeType="1"/>
          </p:cNvSpPr>
          <p:nvPr/>
        </p:nvSpPr>
        <p:spPr bwMode="auto">
          <a:xfrm>
            <a:off x="5715000" y="3429000"/>
            <a:ext cx="1143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74" name="Line 30"/>
          <p:cNvSpPr>
            <a:spLocks noChangeShapeType="1"/>
          </p:cNvSpPr>
          <p:nvPr/>
        </p:nvSpPr>
        <p:spPr bwMode="auto">
          <a:xfrm>
            <a:off x="6273800" y="45847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75" name="Line 31"/>
          <p:cNvSpPr>
            <a:spLocks noChangeShapeType="1"/>
          </p:cNvSpPr>
          <p:nvPr/>
        </p:nvSpPr>
        <p:spPr bwMode="auto">
          <a:xfrm>
            <a:off x="6261100" y="5930900"/>
            <a:ext cx="53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77" name="Line 33"/>
          <p:cNvSpPr>
            <a:spLocks noChangeShapeType="1"/>
          </p:cNvSpPr>
          <p:nvPr/>
        </p:nvSpPr>
        <p:spPr bwMode="auto">
          <a:xfrm>
            <a:off x="6273800" y="4572000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78" name="Line 34"/>
          <p:cNvSpPr>
            <a:spLocks noChangeShapeType="1"/>
          </p:cNvSpPr>
          <p:nvPr/>
        </p:nvSpPr>
        <p:spPr bwMode="auto">
          <a:xfrm>
            <a:off x="6210300" y="787400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81" name="Line 37"/>
          <p:cNvSpPr>
            <a:spLocks noChangeShapeType="1"/>
          </p:cNvSpPr>
          <p:nvPr/>
        </p:nvSpPr>
        <p:spPr bwMode="auto">
          <a:xfrm>
            <a:off x="2286000" y="34290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  <p:sp>
        <p:nvSpPr>
          <p:cNvPr id="31782" name="Line 38"/>
          <p:cNvSpPr>
            <a:spLocks noChangeShapeType="1"/>
          </p:cNvSpPr>
          <p:nvPr/>
        </p:nvSpPr>
        <p:spPr bwMode="auto">
          <a:xfrm>
            <a:off x="5740400" y="14859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735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 animBg="1"/>
      <p:bldP spid="31753" grpId="0" animBg="1"/>
      <p:bldP spid="31756" grpId="0" animBg="1"/>
      <p:bldP spid="31757" grpId="0" animBg="1"/>
      <p:bldP spid="31761" grpId="0" animBg="1"/>
      <p:bldP spid="31762" grpId="0" animBg="1"/>
      <p:bldP spid="31763" grpId="0" animBg="1"/>
      <p:bldP spid="31764" grpId="0" animBg="1"/>
      <p:bldP spid="31765" grpId="0" animBg="1"/>
      <p:bldP spid="31766" grpId="0" animBg="1"/>
      <p:bldP spid="31767" grpId="0" animBg="1"/>
      <p:bldP spid="31768" grpId="0" animBg="1"/>
      <p:bldP spid="31769" grpId="0" animBg="1"/>
      <p:bldP spid="31770" grpId="0" animBg="1"/>
      <p:bldP spid="31771" grpId="0" animBg="1"/>
      <p:bldP spid="31772" grpId="0" animBg="1"/>
      <p:bldP spid="31773" grpId="0" animBg="1"/>
      <p:bldP spid="31774" grpId="0" animBg="1"/>
      <p:bldP spid="31775" grpId="0" animBg="1"/>
      <p:bldP spid="31777" grpId="0" animBg="1"/>
      <p:bldP spid="31778" grpId="0" animBg="1"/>
      <p:bldP spid="31781" grpId="0" animBg="1"/>
      <p:bldP spid="3178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399" y="1238161"/>
            <a:ext cx="8726837" cy="292387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vi-VN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 </a:t>
            </a:r>
            <a:endParaRPr lang="en-US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vi-VN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glucose: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9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22294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676400"/>
            <a:ext cx="8839200" cy="3108543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glucose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– CHOH – CHOH – CHOH - CHOH - CH=O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OH[CHOH]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10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3733800" y="4054257"/>
            <a:ext cx="990600" cy="6701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52400" y="4877018"/>
            <a:ext cx="8839200" cy="95410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anđehit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monoanđehit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ancol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poliancol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0187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11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Fructozơ</a:t>
            </a:r>
            <a:endParaRPr lang="en-US" sz="4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	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OH[CHOH]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</a:t>
            </a: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cacbonyl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monoxeton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ancol</a:t>
            </a:r>
            <a:r>
              <a:rPr 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poliancol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59716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12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Saccarozơ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-CHO,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poliancol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89000" y="3058180"/>
            <a:ext cx="7162800" cy="2580620"/>
            <a:chOff x="889000" y="2590800"/>
            <a:chExt cx="7162800" cy="2580620"/>
          </a:xfrm>
        </p:grpSpPr>
        <p:graphicFrame>
          <p:nvGraphicFramePr>
            <p:cNvPr id="16" name="Object 2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32701963"/>
                </p:ext>
              </p:extLst>
            </p:nvPr>
          </p:nvGraphicFramePr>
          <p:xfrm>
            <a:off x="889000" y="2590800"/>
            <a:ext cx="7162800" cy="21621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4" name="Document" r:id="rId6" imgW="3267075" imgH="1323975" progId="ChemWindow.Document">
                    <p:embed/>
                  </p:oleObj>
                </mc:Choice>
                <mc:Fallback>
                  <p:oleObj name="Document" r:id="rId6" imgW="3267075" imgH="1323975" progId="ChemWindow.Document">
                    <p:embed/>
                    <p:pic>
                      <p:nvPicPr>
                        <p:cNvPr id="29716" name="Object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9000" y="2590800"/>
                          <a:ext cx="7162800" cy="21621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" name="Rectangle 22"/>
            <p:cNvSpPr>
              <a:spLocks noChangeArrowheads="1"/>
            </p:cNvSpPr>
            <p:nvPr/>
          </p:nvSpPr>
          <p:spPr bwMode="auto">
            <a:xfrm>
              <a:off x="947974" y="4630271"/>
              <a:ext cx="2562225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None/>
              </a:pP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es-E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</a:t>
              </a:r>
              <a:r>
                <a:rPr lang="vi-VN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r>
                <a:rPr lang="vi-VN" sz="28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- glucozơ</a:t>
              </a:r>
              <a:r>
                <a:rPr lang="vi-VN" sz="28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r>
                <a:rPr lang="vi-VN" sz="28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                 </a:t>
              </a:r>
              <a:r>
                <a:rPr lang="vi-VN" sz="28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endPara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endParaRPr>
            </a:p>
          </p:txBody>
        </p:sp>
        <p:sp>
          <p:nvSpPr>
            <p:cNvPr id="18" name="Rectangle 23"/>
            <p:cNvSpPr>
              <a:spLocks noChangeArrowheads="1"/>
            </p:cNvSpPr>
            <p:nvPr/>
          </p:nvSpPr>
          <p:spPr bwMode="auto">
            <a:xfrm>
              <a:off x="5105400" y="4648200"/>
              <a:ext cx="1797287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None/>
              </a:pPr>
              <a:r>
                <a:rPr lang="es-E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</a:t>
              </a:r>
              <a:r>
                <a:rPr lang="vi-VN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r>
                <a:rPr lang="vi-VN" sz="28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-fructozơ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2302794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13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4000" b="1" baseline="-25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 bột có các mắt xích </a:t>
            </a:r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 liên kết với nhau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1,4-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coz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it, </a:t>
            </a:r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1,6-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coz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có nhóm chức –CHO.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40037" y="2743201"/>
            <a:ext cx="8722963" cy="3571219"/>
            <a:chOff x="40037" y="2743201"/>
            <a:chExt cx="8722963" cy="3571219"/>
          </a:xfrm>
        </p:grpSpPr>
        <p:grpSp>
          <p:nvGrpSpPr>
            <p:cNvPr id="33" name="Group 32"/>
            <p:cNvGrpSpPr/>
            <p:nvPr/>
          </p:nvGrpSpPr>
          <p:grpSpPr>
            <a:xfrm>
              <a:off x="40037" y="3155216"/>
              <a:ext cx="3352800" cy="2076271"/>
              <a:chOff x="40037" y="3231416"/>
              <a:chExt cx="3352800" cy="2076271"/>
            </a:xfrm>
          </p:grpSpPr>
          <p:pic>
            <p:nvPicPr>
              <p:cNvPr id="20" name="Picture 2" descr="amylose2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182" b="35930"/>
              <a:stretch/>
            </p:blipFill>
            <p:spPr bwMode="auto">
              <a:xfrm>
                <a:off x="40037" y="3231416"/>
                <a:ext cx="3352800" cy="1645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" name="Rectangle 6"/>
              <p:cNvSpPr/>
              <p:nvPr/>
            </p:nvSpPr>
            <p:spPr>
              <a:xfrm>
                <a:off x="838200" y="4876800"/>
                <a:ext cx="1720343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α-1,4-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glicozit</a:t>
                </a:r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4876800" y="2743201"/>
              <a:ext cx="3886200" cy="2910243"/>
              <a:chOff x="4876800" y="2743201"/>
              <a:chExt cx="3886200" cy="2910243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 rotWithShape="1">
              <a:blip r:embed="rId6"/>
              <a:srcRect l="2819" t="4259" r="61250" b="46467"/>
              <a:stretch/>
            </p:blipFill>
            <p:spPr>
              <a:xfrm>
                <a:off x="4876800" y="2743201"/>
                <a:ext cx="3886200" cy="2667000"/>
              </a:xfrm>
              <a:prstGeom prst="rect">
                <a:avLst/>
              </a:prstGeom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5638800" y="5222557"/>
                <a:ext cx="1720343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α-1,4-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glicozit</a:t>
                </a:r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105400" y="4131593"/>
                <a:ext cx="1720343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α-1,</a:t>
                </a:r>
                <a:r>
                  <a:rPr lang="en-US" sz="2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l-GR" sz="2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glicozit</a:t>
                </a:r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9" name="Straight Arrow Connector 8"/>
              <p:cNvCxnSpPr/>
              <p:nvPr/>
            </p:nvCxnSpPr>
            <p:spPr>
              <a:xfrm flipV="1">
                <a:off x="6400800" y="3917900"/>
                <a:ext cx="838200" cy="29048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Arrow Connector 28"/>
              <p:cNvCxnSpPr/>
              <p:nvPr/>
            </p:nvCxnSpPr>
            <p:spPr>
              <a:xfrm>
                <a:off x="6948205" y="4527281"/>
                <a:ext cx="940432" cy="38511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4" name="Rectangle 33"/>
            <p:cNvSpPr/>
            <p:nvPr/>
          </p:nvSpPr>
          <p:spPr>
            <a:xfrm>
              <a:off x="990600" y="5787173"/>
              <a:ext cx="144943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800" dirty="0" smtClean="0">
                  <a:latin typeface="+mj-lt"/>
                </a:rPr>
                <a:t>Amilozơ</a:t>
              </a:r>
              <a:endParaRPr lang="en-US" sz="2800" dirty="0">
                <a:latin typeface="+mj-lt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566977" y="5791200"/>
              <a:ext cx="197682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800" dirty="0" smtClean="0">
                  <a:latin typeface="+mj-lt"/>
                </a:rPr>
                <a:t>Amilopectin</a:t>
              </a:r>
              <a:endParaRPr lang="en-US" sz="28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110443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14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Xenlulozơ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4000" b="1" baseline="-25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Xenlulozơ có các mắt xích </a:t>
            </a:r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β-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 liên kết với nhau thành mạch kéo dài, phân tử không có nhóm –CHO, mỗi mắt xích có 3 nhóm -OH tự do.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7" name="Group 21"/>
          <p:cNvGrpSpPr>
            <a:grpSpLocks/>
          </p:cNvGrpSpPr>
          <p:nvPr/>
        </p:nvGrpSpPr>
        <p:grpSpPr bwMode="auto">
          <a:xfrm>
            <a:off x="5181600" y="3562402"/>
            <a:ext cx="3200400" cy="1828800"/>
            <a:chOff x="816" y="1536"/>
            <a:chExt cx="2016" cy="1152"/>
          </a:xfrm>
        </p:grpSpPr>
        <p:sp>
          <p:nvSpPr>
            <p:cNvPr id="38" name="Text Box 8"/>
            <p:cNvSpPr txBox="1">
              <a:spLocks noChangeArrowheads="1"/>
            </p:cNvSpPr>
            <p:nvPr/>
          </p:nvSpPr>
          <p:spPr bwMode="auto">
            <a:xfrm>
              <a:off x="816" y="1632"/>
              <a:ext cx="2016" cy="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solidFill>
                    <a:srgbClr val="0000FF"/>
                  </a:solidFill>
                </a:rPr>
                <a:t>	           OH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solidFill>
                    <a:srgbClr val="0000FF"/>
                  </a:solidFill>
                </a:rPr>
                <a:t>(C</a:t>
              </a:r>
              <a:r>
                <a:rPr lang="en-US" altLang="en-US" sz="2400" b="1" baseline="-25000" dirty="0">
                  <a:solidFill>
                    <a:srgbClr val="0000FF"/>
                  </a:solidFill>
                </a:rPr>
                <a:t>6</a:t>
              </a:r>
              <a:r>
                <a:rPr lang="en-US" altLang="en-US" sz="2400" b="1" dirty="0">
                  <a:solidFill>
                    <a:srgbClr val="0000FF"/>
                  </a:solidFill>
                </a:rPr>
                <a:t>H</a:t>
              </a:r>
              <a:r>
                <a:rPr lang="en-US" altLang="en-US" sz="2400" b="1" baseline="-25000" dirty="0">
                  <a:solidFill>
                    <a:srgbClr val="0000FF"/>
                  </a:solidFill>
                </a:rPr>
                <a:t>7</a:t>
              </a:r>
              <a:r>
                <a:rPr lang="en-US" altLang="en-US" sz="2400" b="1" dirty="0">
                  <a:solidFill>
                    <a:srgbClr val="0000FF"/>
                  </a:solidFill>
                </a:rPr>
                <a:t>O</a:t>
              </a:r>
              <a:r>
                <a:rPr lang="en-US" altLang="en-US" sz="2400" b="1" baseline="-25000" dirty="0">
                  <a:solidFill>
                    <a:srgbClr val="0000FF"/>
                  </a:solidFill>
                </a:rPr>
                <a:t>2</a:t>
              </a:r>
              <a:r>
                <a:rPr lang="en-US" altLang="en-US" sz="2400" b="1" dirty="0">
                  <a:solidFill>
                    <a:srgbClr val="0000FF"/>
                  </a:solidFill>
                </a:rPr>
                <a:t>)       OH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solidFill>
                    <a:srgbClr val="0000FF"/>
                  </a:solidFill>
                </a:rPr>
                <a:t>	           OH    n</a:t>
              </a:r>
            </a:p>
          </p:txBody>
        </p:sp>
        <p:grpSp>
          <p:nvGrpSpPr>
            <p:cNvPr id="39" name="Group 20"/>
            <p:cNvGrpSpPr>
              <a:grpSpLocks/>
            </p:cNvGrpSpPr>
            <p:nvPr/>
          </p:nvGrpSpPr>
          <p:grpSpPr bwMode="auto">
            <a:xfrm>
              <a:off x="864" y="1536"/>
              <a:ext cx="1632" cy="1152"/>
              <a:chOff x="720" y="1392"/>
              <a:chExt cx="1632" cy="1152"/>
            </a:xfrm>
          </p:grpSpPr>
          <p:sp>
            <p:nvSpPr>
              <p:cNvPr id="40" name="Line 9"/>
              <p:cNvSpPr>
                <a:spLocks noChangeShapeType="1"/>
              </p:cNvSpPr>
              <p:nvPr/>
            </p:nvSpPr>
            <p:spPr bwMode="auto">
              <a:xfrm flipV="1">
                <a:off x="1536" y="1776"/>
                <a:ext cx="288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Line 10"/>
              <p:cNvSpPr>
                <a:spLocks noChangeShapeType="1"/>
              </p:cNvSpPr>
              <p:nvPr/>
            </p:nvSpPr>
            <p:spPr bwMode="auto">
              <a:xfrm>
                <a:off x="1571" y="2007"/>
                <a:ext cx="24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Line 11"/>
              <p:cNvSpPr>
                <a:spLocks noChangeShapeType="1"/>
              </p:cNvSpPr>
              <p:nvPr/>
            </p:nvSpPr>
            <p:spPr bwMode="auto">
              <a:xfrm>
                <a:off x="1536" y="2064"/>
                <a:ext cx="240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" name="Line 13"/>
              <p:cNvSpPr>
                <a:spLocks noChangeShapeType="1"/>
              </p:cNvSpPr>
              <p:nvPr/>
            </p:nvSpPr>
            <p:spPr bwMode="auto">
              <a:xfrm>
                <a:off x="720" y="1440"/>
                <a:ext cx="0" cy="110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Line 14"/>
              <p:cNvSpPr>
                <a:spLocks noChangeShapeType="1"/>
              </p:cNvSpPr>
              <p:nvPr/>
            </p:nvSpPr>
            <p:spPr bwMode="auto">
              <a:xfrm>
                <a:off x="720" y="1440"/>
                <a:ext cx="14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Line 15"/>
              <p:cNvSpPr>
                <a:spLocks noChangeShapeType="1"/>
              </p:cNvSpPr>
              <p:nvPr/>
            </p:nvSpPr>
            <p:spPr bwMode="auto">
              <a:xfrm>
                <a:off x="720" y="2522"/>
                <a:ext cx="14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Line 16"/>
              <p:cNvSpPr>
                <a:spLocks noChangeShapeType="1"/>
              </p:cNvSpPr>
              <p:nvPr/>
            </p:nvSpPr>
            <p:spPr bwMode="auto">
              <a:xfrm>
                <a:off x="2352" y="1392"/>
                <a:ext cx="0" cy="115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Line 17"/>
              <p:cNvSpPr>
                <a:spLocks noChangeShapeType="1"/>
              </p:cNvSpPr>
              <p:nvPr/>
            </p:nvSpPr>
            <p:spPr bwMode="auto">
              <a:xfrm>
                <a:off x="2208" y="1392"/>
                <a:ext cx="14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18"/>
              <p:cNvSpPr>
                <a:spLocks noChangeShapeType="1"/>
              </p:cNvSpPr>
              <p:nvPr/>
            </p:nvSpPr>
            <p:spPr bwMode="auto">
              <a:xfrm>
                <a:off x="2256" y="2544"/>
                <a:ext cx="96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" name="TextBox 4"/>
          <p:cNvSpPr txBox="1"/>
          <p:nvPr/>
        </p:nvSpPr>
        <p:spPr>
          <a:xfrm>
            <a:off x="381000" y="4146653"/>
            <a:ext cx="408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CTCT: [C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(OH)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2800" b="1" baseline="-250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04539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15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anđehit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304800" y="1889978"/>
            <a:ext cx="7886233" cy="1809041"/>
            <a:chOff x="304800" y="3438579"/>
            <a:chExt cx="7886233" cy="1809041"/>
          </a:xfrm>
        </p:grpSpPr>
        <p:grpSp>
          <p:nvGrpSpPr>
            <p:cNvPr id="16" name="Group 15"/>
            <p:cNvGrpSpPr/>
            <p:nvPr/>
          </p:nvGrpSpPr>
          <p:grpSpPr>
            <a:xfrm>
              <a:off x="6553200" y="3438579"/>
              <a:ext cx="1524000" cy="398572"/>
              <a:chOff x="5334000" y="5011628"/>
              <a:chExt cx="1219200" cy="398572"/>
            </a:xfrm>
          </p:grpSpPr>
          <p:cxnSp>
            <p:nvCxnSpPr>
              <p:cNvPr id="23" name="Straight Arrow Connector 22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4" name="TextBox 23"/>
              <p:cNvSpPr txBox="1"/>
              <p:nvPr/>
            </p:nvSpPr>
            <p:spPr>
              <a:xfrm>
                <a:off x="5334000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t</a:t>
                </a:r>
                <a:r>
                  <a:rPr lang="en-US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593889" y="4097228"/>
              <a:ext cx="1219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04800" y="3536439"/>
              <a:ext cx="632897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 + 2AgNO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+ 3NH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+H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786716" y="4264141"/>
              <a:ext cx="640431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COONH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+ </a:t>
              </a:r>
              <a:r>
                <a:rPr lang="en-US" sz="24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2Ag↓</a:t>
              </a:r>
              <a:r>
                <a:rPr lang="en-US" sz="2400" baseline="-25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+ 2NH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NO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58406" y="4724400"/>
              <a:ext cx="249459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amoni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gluconat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84051" y="3837151"/>
            <a:ext cx="7657696" cy="1809041"/>
            <a:chOff x="304800" y="3438579"/>
            <a:chExt cx="7657696" cy="1809041"/>
          </a:xfrm>
        </p:grpSpPr>
        <p:grpSp>
          <p:nvGrpSpPr>
            <p:cNvPr id="28" name="Group 27"/>
            <p:cNvGrpSpPr/>
            <p:nvPr/>
          </p:nvGrpSpPr>
          <p:grpSpPr>
            <a:xfrm>
              <a:off x="6248400" y="3438579"/>
              <a:ext cx="1524000" cy="461665"/>
              <a:chOff x="5334000" y="5011628"/>
              <a:chExt cx="1219200" cy="461665"/>
            </a:xfrm>
          </p:grpSpPr>
          <p:cxnSp>
            <p:nvCxnSpPr>
              <p:cNvPr id="37" name="Straight Arrow Connector 36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8" name="TextBox 37"/>
              <p:cNvSpPr txBox="1"/>
              <p:nvPr/>
            </p:nvSpPr>
            <p:spPr>
              <a:xfrm>
                <a:off x="5334000" y="5011628"/>
                <a:ext cx="1219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t</a:t>
                </a:r>
                <a:r>
                  <a:rPr lang="en-US" sz="2400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24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533400" y="4097228"/>
              <a:ext cx="7403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04800" y="3536439"/>
              <a:ext cx="569258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 + 2Cu(OH)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</a:t>
              </a:r>
              <a:r>
                <a:rPr lang="en-US" sz="24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NaOH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143000" y="4264141"/>
              <a:ext cx="68194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COONa + 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Cu</a:t>
              </a:r>
              <a:r>
                <a:rPr lang="en-US" sz="2400" baseline="-250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O↓(</a:t>
              </a:r>
              <a:r>
                <a:rPr lang="en-US" sz="2400" dirty="0" err="1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đỏ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gạch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en-US" sz="2400" baseline="-250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+ 3H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600200" y="4724400"/>
              <a:ext cx="225574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natri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gluconat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547908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16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anđehit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95046" y="2056704"/>
            <a:ext cx="8991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hidro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hidro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đun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Ni làm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được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poliancol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sobitol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52400" y="3748241"/>
            <a:ext cx="8780033" cy="1204759"/>
            <a:chOff x="304800" y="3438579"/>
            <a:chExt cx="8780033" cy="1204759"/>
          </a:xfrm>
        </p:grpSpPr>
        <p:grpSp>
          <p:nvGrpSpPr>
            <p:cNvPr id="39" name="Group 38"/>
            <p:cNvGrpSpPr/>
            <p:nvPr/>
          </p:nvGrpSpPr>
          <p:grpSpPr>
            <a:xfrm>
              <a:off x="3886200" y="3438579"/>
              <a:ext cx="1524000" cy="398572"/>
              <a:chOff x="5273040" y="5011628"/>
              <a:chExt cx="1219200" cy="398572"/>
            </a:xfrm>
          </p:grpSpPr>
          <p:cxnSp>
            <p:nvCxnSpPr>
              <p:cNvPr id="43" name="Straight Arrow Connector 42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4" name="TextBox 43"/>
              <p:cNvSpPr txBox="1"/>
              <p:nvPr/>
            </p:nvSpPr>
            <p:spPr>
              <a:xfrm>
                <a:off x="5273040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Ni, t</a:t>
                </a:r>
                <a:r>
                  <a:rPr lang="en-US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0" name="Rectangle 39"/>
            <p:cNvSpPr/>
            <p:nvPr/>
          </p:nvSpPr>
          <p:spPr>
            <a:xfrm>
              <a:off x="304800" y="3536439"/>
              <a:ext cx="364555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 + 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5715000" y="3536439"/>
              <a:ext cx="336983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278654" y="4120118"/>
              <a:ext cx="1160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sobitol</a:t>
              </a:r>
              <a:endPara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8403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17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poliancol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9300" y="2079751"/>
            <a:ext cx="8991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Glucozơ, fructozơ, saccarozơ phản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Cu(OH)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hợp chất tan màu xanh lam.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381475" y="3505200"/>
            <a:ext cx="8000525" cy="1111984"/>
            <a:chOff x="152875" y="3581400"/>
            <a:chExt cx="8000525" cy="1111984"/>
          </a:xfrm>
        </p:grpSpPr>
        <p:grpSp>
          <p:nvGrpSpPr>
            <p:cNvPr id="28" name="Group 27"/>
            <p:cNvGrpSpPr/>
            <p:nvPr/>
          </p:nvGrpSpPr>
          <p:grpSpPr>
            <a:xfrm>
              <a:off x="152875" y="3581400"/>
              <a:ext cx="8000525" cy="531695"/>
              <a:chOff x="411034" y="3733800"/>
              <a:chExt cx="8000525" cy="531695"/>
            </a:xfrm>
          </p:grpSpPr>
          <p:cxnSp>
            <p:nvCxnSpPr>
              <p:cNvPr id="31" name="Straight Arrow Connector 30"/>
              <p:cNvCxnSpPr/>
              <p:nvPr/>
            </p:nvCxnSpPr>
            <p:spPr>
              <a:xfrm>
                <a:off x="3886200" y="40386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3" name="Rectangle 32"/>
              <p:cNvSpPr/>
              <p:nvPr/>
            </p:nvSpPr>
            <p:spPr>
              <a:xfrm>
                <a:off x="5016975" y="3733800"/>
                <a:ext cx="339458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 + 2H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411034" y="3742275"/>
                <a:ext cx="340189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2C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Cu(OH)</a:t>
                </a:r>
                <a:r>
                  <a:rPr lang="en-US" sz="2800" baseline="-25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9" name="Rectangle 28"/>
            <p:cNvSpPr/>
            <p:nvPr/>
          </p:nvSpPr>
          <p:spPr>
            <a:xfrm>
              <a:off x="4909516" y="4170164"/>
              <a:ext cx="23887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800" b="1" dirty="0" smtClean="0">
                  <a:solidFill>
                    <a:srgbClr val="1909E5"/>
                  </a:solidFill>
                  <a:latin typeface="+mj-lt"/>
                </a:rPr>
                <a:t>Đồng-glucozơ </a:t>
              </a:r>
              <a:endParaRPr lang="en-US" sz="2800" b="1" dirty="0">
                <a:solidFill>
                  <a:srgbClr val="1909E5"/>
                </a:solidFill>
                <a:latin typeface="+mj-lt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04800" y="4997588"/>
            <a:ext cx="8441894" cy="998557"/>
            <a:chOff x="457200" y="1708150"/>
            <a:chExt cx="8169275" cy="998557"/>
          </a:xfrm>
        </p:grpSpPr>
        <p:sp>
          <p:nvSpPr>
            <p:cNvPr id="36" name="Text Box 4"/>
            <p:cNvSpPr txBox="1">
              <a:spLocks noChangeArrowheads="1"/>
            </p:cNvSpPr>
            <p:nvPr/>
          </p:nvSpPr>
          <p:spPr bwMode="auto">
            <a:xfrm>
              <a:off x="457200" y="1752600"/>
              <a:ext cx="1828800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 smtClean="0">
                  <a:latin typeface="VNI-Times" pitchFamily="2" charset="0"/>
                </a:rPr>
                <a:t>2C</a:t>
              </a:r>
              <a:r>
                <a:rPr lang="en-US" altLang="en-US" sz="2800" baseline="-25000" dirty="0" smtClean="0">
                  <a:latin typeface="VNI-Times" pitchFamily="2" charset="0"/>
                </a:rPr>
                <a:t>12</a:t>
              </a:r>
              <a:r>
                <a:rPr lang="en-US" altLang="en-US" sz="2800" dirty="0" smtClean="0">
                  <a:latin typeface="VNI-Times" pitchFamily="2" charset="0"/>
                </a:rPr>
                <a:t>H</a:t>
              </a:r>
              <a:r>
                <a:rPr lang="en-US" altLang="en-US" sz="2800" baseline="-25000" dirty="0" smtClean="0">
                  <a:latin typeface="VNI-Times" pitchFamily="2" charset="0"/>
                </a:rPr>
                <a:t>22</a:t>
              </a:r>
              <a:r>
                <a:rPr lang="en-US" altLang="en-US" sz="2800" dirty="0" smtClean="0">
                  <a:latin typeface="VNI-Times" pitchFamily="2" charset="0"/>
                </a:rPr>
                <a:t>O</a:t>
              </a:r>
              <a:r>
                <a:rPr lang="en-US" altLang="en-US" sz="2800" baseline="-25000" dirty="0" smtClean="0">
                  <a:latin typeface="VNI-Times" pitchFamily="2" charset="0"/>
                </a:rPr>
                <a:t>11</a:t>
              </a:r>
              <a:endParaRPr lang="en-US" altLang="en-US" sz="2800" dirty="0">
                <a:latin typeface="VNI-Times" pitchFamily="2" charset="0"/>
              </a:endParaRPr>
            </a:p>
          </p:txBody>
        </p:sp>
        <p:sp>
          <p:nvSpPr>
            <p:cNvPr id="37" name="Text Box 5"/>
            <p:cNvSpPr txBox="1">
              <a:spLocks noChangeArrowheads="1"/>
            </p:cNvSpPr>
            <p:nvPr/>
          </p:nvSpPr>
          <p:spPr bwMode="auto">
            <a:xfrm>
              <a:off x="2079625" y="1708150"/>
              <a:ext cx="5334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+</a:t>
              </a:r>
            </a:p>
          </p:txBody>
        </p:sp>
        <p:sp>
          <p:nvSpPr>
            <p:cNvPr id="38" name="Text Box 6"/>
            <p:cNvSpPr txBox="1">
              <a:spLocks noChangeArrowheads="1"/>
            </p:cNvSpPr>
            <p:nvPr/>
          </p:nvSpPr>
          <p:spPr bwMode="auto">
            <a:xfrm>
              <a:off x="2517775" y="1717675"/>
              <a:ext cx="16002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Cu(OH)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endParaRPr lang="en-US" altLang="en-US" sz="2800" dirty="0">
                <a:latin typeface="VNI-Times" pitchFamily="2" charset="0"/>
              </a:endParaRPr>
            </a:p>
          </p:txBody>
        </p:sp>
        <p:sp>
          <p:nvSpPr>
            <p:cNvPr id="39" name="Text Box 7"/>
            <p:cNvSpPr txBox="1">
              <a:spLocks noChangeArrowheads="1"/>
            </p:cNvSpPr>
            <p:nvPr/>
          </p:nvSpPr>
          <p:spPr bwMode="auto">
            <a:xfrm>
              <a:off x="4632325" y="1724025"/>
              <a:ext cx="29718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(C</a:t>
              </a:r>
              <a:r>
                <a:rPr lang="en-US" altLang="en-US" sz="2800" baseline="-25000" dirty="0">
                  <a:latin typeface="VNI-Times" pitchFamily="2" charset="0"/>
                </a:rPr>
                <a:t>12</a:t>
              </a:r>
              <a:r>
                <a:rPr lang="en-US" altLang="en-US" sz="2800" dirty="0">
                  <a:latin typeface="VNI-Times" pitchFamily="2" charset="0"/>
                </a:rPr>
                <a:t>H</a:t>
              </a:r>
              <a:r>
                <a:rPr lang="en-US" altLang="en-US" sz="2800" baseline="-25000" dirty="0">
                  <a:latin typeface="VNI-Times" pitchFamily="2" charset="0"/>
                </a:rPr>
                <a:t>21</a:t>
              </a:r>
              <a:r>
                <a:rPr lang="en-US" altLang="en-US" sz="2800" dirty="0">
                  <a:latin typeface="VNI-Times" pitchFamily="2" charset="0"/>
                </a:rPr>
                <a:t>O</a:t>
              </a:r>
              <a:r>
                <a:rPr lang="en-US" altLang="en-US" sz="2800" baseline="-25000" dirty="0">
                  <a:latin typeface="VNI-Times" pitchFamily="2" charset="0"/>
                </a:rPr>
                <a:t>11</a:t>
              </a:r>
              <a:r>
                <a:rPr lang="en-US" altLang="en-US" sz="2800" dirty="0">
                  <a:latin typeface="VNI-Times" pitchFamily="2" charset="0"/>
                </a:rPr>
                <a:t>)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r>
                <a:rPr lang="en-US" altLang="en-US" sz="2800" dirty="0">
                  <a:latin typeface="VNI-Times" pitchFamily="2" charset="0"/>
                </a:rPr>
                <a:t>Cu</a:t>
              </a:r>
            </a:p>
          </p:txBody>
        </p:sp>
        <p:sp>
          <p:nvSpPr>
            <p:cNvPr id="40" name="Text Box 9"/>
            <p:cNvSpPr txBox="1">
              <a:spLocks noChangeArrowheads="1"/>
            </p:cNvSpPr>
            <p:nvPr/>
          </p:nvSpPr>
          <p:spPr bwMode="auto">
            <a:xfrm>
              <a:off x="7788275" y="1749425"/>
              <a:ext cx="8382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H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r>
                <a:rPr lang="en-US" altLang="en-US" sz="2800" dirty="0">
                  <a:latin typeface="VNI-Times" pitchFamily="2" charset="0"/>
                </a:rPr>
                <a:t>O</a:t>
              </a:r>
            </a:p>
          </p:txBody>
        </p:sp>
        <p:sp>
          <p:nvSpPr>
            <p:cNvPr id="42" name="Line 22"/>
            <p:cNvSpPr>
              <a:spLocks noChangeShapeType="1"/>
            </p:cNvSpPr>
            <p:nvPr/>
          </p:nvSpPr>
          <p:spPr bwMode="auto">
            <a:xfrm>
              <a:off x="4079875" y="2025650"/>
              <a:ext cx="5334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Text Box 23"/>
            <p:cNvSpPr txBox="1">
              <a:spLocks noChangeArrowheads="1"/>
            </p:cNvSpPr>
            <p:nvPr/>
          </p:nvSpPr>
          <p:spPr bwMode="auto">
            <a:xfrm>
              <a:off x="7162800" y="1752600"/>
              <a:ext cx="5334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+</a:t>
              </a:r>
            </a:p>
          </p:txBody>
        </p:sp>
        <p:sp>
          <p:nvSpPr>
            <p:cNvPr id="44" name="Text Box 24"/>
            <p:cNvSpPr txBox="1">
              <a:spLocks noChangeArrowheads="1"/>
            </p:cNvSpPr>
            <p:nvPr/>
          </p:nvSpPr>
          <p:spPr bwMode="auto">
            <a:xfrm>
              <a:off x="7543800" y="1752600"/>
              <a:ext cx="3810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2</a:t>
              </a: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017364" y="5630525"/>
            <a:ext cx="2646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Đồng-saccarat</a:t>
            </a:r>
            <a:endParaRPr 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6217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18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poliancol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2113807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Xenlulozơ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axit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nitric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đậm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đặc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xenlulozơ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trinitrat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04800" y="3316288"/>
            <a:ext cx="8191500" cy="2171044"/>
            <a:chOff x="568325" y="2541588"/>
            <a:chExt cx="8191500" cy="2171044"/>
          </a:xfrm>
        </p:grpSpPr>
        <p:sp>
          <p:nvSpPr>
            <p:cNvPr id="17" name="Text Box 15"/>
            <p:cNvSpPr txBox="1">
              <a:spLocks noChangeArrowheads="1"/>
            </p:cNvSpPr>
            <p:nvPr/>
          </p:nvSpPr>
          <p:spPr bwMode="auto">
            <a:xfrm>
              <a:off x="3738563" y="4193520"/>
              <a:ext cx="3657600" cy="519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b="1" dirty="0" err="1">
                  <a:solidFill>
                    <a:srgbClr val="C00000"/>
                  </a:solidFill>
                  <a:latin typeface="VNI-Times" pitchFamily="2" charset="0"/>
                </a:rPr>
                <a:t>Xenlulozô</a:t>
              </a:r>
              <a:r>
                <a:rPr lang="en-US" altLang="en-US" sz="2800" b="1" dirty="0">
                  <a:solidFill>
                    <a:srgbClr val="C00000"/>
                  </a:solidFill>
                  <a:latin typeface="VNI-Times" pitchFamily="2" charset="0"/>
                </a:rPr>
                <a:t> </a:t>
              </a:r>
              <a:r>
                <a:rPr lang="en-US" altLang="en-US" sz="2800" b="1" dirty="0" err="1">
                  <a:solidFill>
                    <a:srgbClr val="C00000"/>
                  </a:solidFill>
                  <a:latin typeface="VNI-Times" pitchFamily="2" charset="0"/>
                </a:rPr>
                <a:t>trinitrat</a:t>
              </a:r>
              <a:endParaRPr lang="en-US" altLang="en-US" sz="2800" b="1" dirty="0">
                <a:solidFill>
                  <a:srgbClr val="C00000"/>
                </a:solidFill>
                <a:latin typeface="VNI-Times" pitchFamily="2" charset="0"/>
              </a:endParaRPr>
            </a:p>
          </p:txBody>
        </p:sp>
        <p:grpSp>
          <p:nvGrpSpPr>
            <p:cNvPr id="18" name="Group 17"/>
            <p:cNvGrpSpPr>
              <a:grpSpLocks/>
            </p:cNvGrpSpPr>
            <p:nvPr/>
          </p:nvGrpSpPr>
          <p:grpSpPr bwMode="auto">
            <a:xfrm>
              <a:off x="568325" y="2541588"/>
              <a:ext cx="6654800" cy="903287"/>
              <a:chOff x="568325" y="2541151"/>
              <a:chExt cx="6654800" cy="903287"/>
            </a:xfrm>
          </p:grpSpPr>
          <p:sp>
            <p:nvSpPr>
              <p:cNvPr id="24" name="Text Box 18"/>
              <p:cNvSpPr txBox="1">
                <a:spLocks noChangeArrowheads="1"/>
              </p:cNvSpPr>
              <p:nvPr/>
            </p:nvSpPr>
            <p:spPr bwMode="auto">
              <a:xfrm>
                <a:off x="3095625" y="2754729"/>
                <a:ext cx="457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+</a:t>
                </a:r>
              </a:p>
            </p:txBody>
          </p:sp>
          <p:grpSp>
            <p:nvGrpSpPr>
              <p:cNvPr id="25" name="Group 2"/>
              <p:cNvGrpSpPr>
                <a:grpSpLocks/>
              </p:cNvGrpSpPr>
              <p:nvPr/>
            </p:nvGrpSpPr>
            <p:grpSpPr bwMode="auto">
              <a:xfrm>
                <a:off x="568325" y="2541151"/>
                <a:ext cx="6654800" cy="903287"/>
                <a:chOff x="304800" y="2619375"/>
                <a:chExt cx="6654800" cy="719138"/>
              </a:xfrm>
            </p:grpSpPr>
            <p:sp>
              <p:nvSpPr>
                <p:cNvPr id="28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4749800" y="2619375"/>
                  <a:ext cx="2209800" cy="4270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200" b="1">
                      <a:latin typeface="VNI-Times" pitchFamily="2" charset="0"/>
                    </a:rPr>
                    <a:t>H</a:t>
                  </a:r>
                  <a:r>
                    <a:rPr lang="en-US" altLang="en-US" sz="2200" b="1" baseline="-25000">
                      <a:latin typeface="VNI-Times" pitchFamily="2" charset="0"/>
                    </a:rPr>
                    <a:t>2</a:t>
                  </a:r>
                  <a:r>
                    <a:rPr lang="en-US" altLang="en-US" sz="2200" b="1">
                      <a:latin typeface="VNI-Times" pitchFamily="2" charset="0"/>
                    </a:rPr>
                    <a:t>SO</a:t>
                  </a:r>
                  <a:r>
                    <a:rPr lang="en-US" altLang="en-US" sz="2200" b="1" baseline="-25000">
                      <a:latin typeface="VNI-Times" pitchFamily="2" charset="0"/>
                    </a:rPr>
                    <a:t>4</a:t>
                  </a:r>
                  <a:r>
                    <a:rPr lang="en-US" altLang="en-US" sz="2200" b="1">
                      <a:latin typeface="VNI-Times" pitchFamily="2" charset="0"/>
                    </a:rPr>
                    <a:t>(ñaëc), t</a:t>
                  </a:r>
                  <a:r>
                    <a:rPr lang="en-US" altLang="en-US" sz="2200" b="1" baseline="30000">
                      <a:latin typeface="VNI-Times" pitchFamily="2" charset="0"/>
                    </a:rPr>
                    <a:t>0</a:t>
                  </a:r>
                  <a:endParaRPr lang="en-US" altLang="en-US" sz="2200" b="1">
                    <a:latin typeface="VNI-Times" pitchFamily="2" charset="0"/>
                  </a:endParaRPr>
                </a:p>
              </p:txBody>
            </p:sp>
            <p:sp>
              <p:nvSpPr>
                <p:cNvPr id="29" name="Line 19"/>
                <p:cNvSpPr>
                  <a:spLocks noChangeShapeType="1"/>
                </p:cNvSpPr>
                <p:nvPr/>
              </p:nvSpPr>
              <p:spPr bwMode="auto">
                <a:xfrm>
                  <a:off x="4797425" y="3048000"/>
                  <a:ext cx="182880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arrow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31" name="Group 1"/>
                <p:cNvGrpSpPr>
                  <a:grpSpLocks/>
                </p:cNvGrpSpPr>
                <p:nvPr/>
              </p:nvGrpSpPr>
              <p:grpSpPr bwMode="auto">
                <a:xfrm>
                  <a:off x="304800" y="2819400"/>
                  <a:ext cx="4350462" cy="519113"/>
                  <a:chOff x="304800" y="2819400"/>
                  <a:chExt cx="4350462" cy="519113"/>
                </a:xfrm>
              </p:grpSpPr>
              <p:sp>
                <p:nvSpPr>
                  <p:cNvPr id="33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304800" y="2819400"/>
                    <a:ext cx="2754280" cy="41655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[C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6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7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2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(</a:t>
                    </a:r>
                    <a:r>
                      <a:rPr lang="en-US" altLang="en-US" sz="2800" b="1">
                        <a:solidFill>
                          <a:srgbClr val="0000FF"/>
                        </a:solidFill>
                        <a:latin typeface="VNI-Times" pitchFamily="2" charset="0"/>
                        <a:sym typeface="Symbol" panose="05050102010706020507" pitchFamily="18" charset="2"/>
                      </a:rPr>
                      <a:t>OH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)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3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]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n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 </a:t>
                    </a:r>
                  </a:p>
                </p:txBody>
              </p:sp>
              <p:sp>
                <p:nvSpPr>
                  <p:cNvPr id="34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65513" y="2819400"/>
                    <a:ext cx="1189749" cy="41655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en-US" sz="2800" b="1" dirty="0">
                        <a:solidFill>
                          <a:srgbClr val="1909E5"/>
                        </a:solidFill>
                        <a:latin typeface="VNI-Times" pitchFamily="2" charset="0"/>
                        <a:sym typeface="Symbol" panose="05050102010706020507" pitchFamily="18" charset="2"/>
                      </a:rPr>
                      <a:t>H</a:t>
                    </a:r>
                    <a:r>
                      <a:rPr lang="en-US" altLang="en-US" sz="2800" b="1" dirty="0">
                        <a:latin typeface="VNI-Times" pitchFamily="2" charset="0"/>
                        <a:sym typeface="Symbol" panose="05050102010706020507" pitchFamily="18" charset="2"/>
                      </a:rPr>
                      <a:t>NO</a:t>
                    </a:r>
                    <a:r>
                      <a:rPr lang="en-US" altLang="en-US" sz="2800" b="1" baseline="-25000" dirty="0">
                        <a:latin typeface="VNI-Times" pitchFamily="2" charset="0"/>
                        <a:sym typeface="Symbol" panose="05050102010706020507" pitchFamily="18" charset="2"/>
                      </a:rPr>
                      <a:t>3</a:t>
                    </a:r>
                    <a:r>
                      <a:rPr lang="en-US" altLang="en-US" sz="2800" b="1" dirty="0">
                        <a:latin typeface="VNI-Times" pitchFamily="2" charset="0"/>
                        <a:sym typeface="Symbol" panose="05050102010706020507" pitchFamily="18" charset="2"/>
                      </a:rPr>
                      <a:t> </a:t>
                    </a:r>
                  </a:p>
                </p:txBody>
              </p:sp>
              <p:sp>
                <p:nvSpPr>
                  <p:cNvPr id="35" name="Text Box 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60700" y="2819400"/>
                    <a:ext cx="6096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3n</a:t>
                    </a:r>
                  </a:p>
                </p:txBody>
              </p:sp>
            </p:grpSp>
          </p:grpSp>
        </p:grpSp>
        <p:grpSp>
          <p:nvGrpSpPr>
            <p:cNvPr id="19" name="Group 18"/>
            <p:cNvGrpSpPr>
              <a:grpSpLocks/>
            </p:cNvGrpSpPr>
            <p:nvPr/>
          </p:nvGrpSpPr>
          <p:grpSpPr bwMode="auto">
            <a:xfrm>
              <a:off x="4105275" y="3670300"/>
              <a:ext cx="4654550" cy="715963"/>
              <a:chOff x="4070350" y="4342325"/>
              <a:chExt cx="4654550" cy="715450"/>
            </a:xfrm>
          </p:grpSpPr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4070350" y="4342325"/>
                <a:ext cx="3167855" cy="5228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[C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6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H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7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O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2 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(</a:t>
                </a:r>
                <a:r>
                  <a:rPr lang="en-US" altLang="en-US" sz="2800" b="1">
                    <a:solidFill>
                      <a:srgbClr val="FF0000"/>
                    </a:solidFill>
                    <a:latin typeface="VNI-Times" pitchFamily="2" charset="0"/>
                    <a:sym typeface="Symbol" panose="05050102010706020507" pitchFamily="18" charset="2"/>
                  </a:rPr>
                  <a:t>ONO</a:t>
                </a:r>
                <a:r>
                  <a:rPr lang="en-US" altLang="en-US" sz="2800" b="1" baseline="-25000">
                    <a:solidFill>
                      <a:srgbClr val="FF0000"/>
                    </a:solidFill>
                    <a:latin typeface="VNI-Times" pitchFamily="2" charset="0"/>
                    <a:sym typeface="Symbol" panose="05050102010706020507" pitchFamily="18" charset="2"/>
                  </a:rPr>
                  <a:t>2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)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3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]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n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 </a:t>
                </a:r>
              </a:p>
            </p:txBody>
          </p:sp>
          <p:sp>
            <p:nvSpPr>
              <p:cNvPr id="21" name="Text Box 20"/>
              <p:cNvSpPr txBox="1">
                <a:spLocks noChangeArrowheads="1"/>
              </p:cNvSpPr>
              <p:nvPr/>
            </p:nvSpPr>
            <p:spPr bwMode="auto">
              <a:xfrm>
                <a:off x="6994525" y="4386169"/>
                <a:ext cx="4572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22" name="Text Box 21"/>
              <p:cNvSpPr txBox="1">
                <a:spLocks noChangeArrowheads="1"/>
              </p:cNvSpPr>
              <p:nvPr/>
            </p:nvSpPr>
            <p:spPr bwMode="auto">
              <a:xfrm>
                <a:off x="7734300" y="4406098"/>
                <a:ext cx="9906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H</a:t>
                </a:r>
                <a:r>
                  <a:rPr lang="en-US" altLang="en-US" sz="2800" b="1" baseline="-25000">
                    <a:latin typeface="VNI-Times" pitchFamily="2" charset="0"/>
                  </a:rPr>
                  <a:t>2</a:t>
                </a:r>
                <a:r>
                  <a:rPr lang="en-US" altLang="en-US" sz="2800" b="1">
                    <a:latin typeface="VNI-Times" pitchFamily="2" charset="0"/>
                  </a:rPr>
                  <a:t>O</a:t>
                </a:r>
              </a:p>
            </p:txBody>
          </p:sp>
          <p:sp>
            <p:nvSpPr>
              <p:cNvPr id="23" name="Text Box 23"/>
              <p:cNvSpPr txBox="1">
                <a:spLocks noChangeArrowheads="1"/>
              </p:cNvSpPr>
              <p:nvPr/>
            </p:nvSpPr>
            <p:spPr bwMode="auto">
              <a:xfrm>
                <a:off x="7312025" y="4406098"/>
                <a:ext cx="6096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3n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766190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19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thủy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1941493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Saccarozơ, xenlulozơ, tinh bột cho phản ứng thủy phân nhờ xúc tác axit hay enzim thích hợp.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919434" y="4639151"/>
            <a:ext cx="6353175" cy="979488"/>
            <a:chOff x="1295400" y="1371600"/>
            <a:chExt cx="6353175" cy="979488"/>
          </a:xfrm>
        </p:grpSpPr>
        <p:sp>
          <p:nvSpPr>
            <p:cNvPr id="53" name="Line 7"/>
            <p:cNvSpPr>
              <a:spLocks noChangeShapeType="1"/>
            </p:cNvSpPr>
            <p:nvPr/>
          </p:nvSpPr>
          <p:spPr bwMode="auto">
            <a:xfrm>
              <a:off x="4572000" y="1828800"/>
              <a:ext cx="12192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4" name="Group 3"/>
            <p:cNvGrpSpPr>
              <a:grpSpLocks/>
            </p:cNvGrpSpPr>
            <p:nvPr/>
          </p:nvGrpSpPr>
          <p:grpSpPr bwMode="auto">
            <a:xfrm>
              <a:off x="1295400" y="1371600"/>
              <a:ext cx="6353175" cy="979488"/>
              <a:chOff x="1295400" y="1371600"/>
              <a:chExt cx="6353175" cy="979488"/>
            </a:xfrm>
          </p:grpSpPr>
          <p:grpSp>
            <p:nvGrpSpPr>
              <p:cNvPr id="58" name="Group 1"/>
              <p:cNvGrpSpPr>
                <a:grpSpLocks/>
              </p:cNvGrpSpPr>
              <p:nvPr/>
            </p:nvGrpSpPr>
            <p:grpSpPr bwMode="auto">
              <a:xfrm>
                <a:off x="1295400" y="1524000"/>
                <a:ext cx="3324225" cy="550863"/>
                <a:chOff x="1295400" y="1524000"/>
                <a:chExt cx="3324225" cy="550863"/>
              </a:xfrm>
            </p:grpSpPr>
            <p:sp>
              <p:nvSpPr>
                <p:cNvPr id="65" name="Text Box 4"/>
                <p:cNvSpPr txBox="1">
                  <a:spLocks noChangeArrowheads="1"/>
                </p:cNvSpPr>
                <p:nvPr/>
              </p:nvSpPr>
              <p:spPr bwMode="auto">
                <a:xfrm>
                  <a:off x="1295400" y="1524000"/>
                  <a:ext cx="1981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(C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10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5</a:t>
                  </a:r>
                  <a:r>
                    <a:rPr lang="en-US" altLang="en-US" sz="2800" b="1">
                      <a:latin typeface="VNI-Times" pitchFamily="2" charset="0"/>
                    </a:rPr>
                    <a:t>)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n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66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3089275" y="154305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+</a:t>
                  </a:r>
                </a:p>
              </p:txBody>
            </p:sp>
            <p:sp>
              <p:nvSpPr>
                <p:cNvPr id="67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629025" y="1555750"/>
                  <a:ext cx="9906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</a:p>
              </p:txBody>
            </p:sp>
            <p:sp>
              <p:nvSpPr>
                <p:cNvPr id="68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3352800" y="152400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n</a:t>
                  </a:r>
                </a:p>
              </p:txBody>
            </p:sp>
          </p:grpSp>
          <p:grpSp>
            <p:nvGrpSpPr>
              <p:cNvPr id="59" name="Group 2"/>
              <p:cNvGrpSpPr>
                <a:grpSpLocks/>
              </p:cNvGrpSpPr>
              <p:nvPr/>
            </p:nvGrpSpPr>
            <p:grpSpPr bwMode="auto">
              <a:xfrm>
                <a:off x="4495800" y="1371600"/>
                <a:ext cx="3152775" cy="979488"/>
                <a:chOff x="4495800" y="1371600"/>
                <a:chExt cx="3152775" cy="979488"/>
              </a:xfrm>
            </p:grpSpPr>
            <p:sp>
              <p:nvSpPr>
                <p:cNvPr id="60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6096000" y="1536700"/>
                  <a:ext cx="1552575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61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4673600" y="1371600"/>
                  <a:ext cx="1066800" cy="4572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400" b="1">
                      <a:latin typeface="VNI-Times" pitchFamily="2" charset="0"/>
                    </a:rPr>
                    <a:t>H</a:t>
                  </a:r>
                  <a:r>
                    <a:rPr lang="en-US" altLang="en-US" sz="2400" b="1" baseline="30000">
                      <a:latin typeface="VNI-Times" pitchFamily="2" charset="0"/>
                    </a:rPr>
                    <a:t>+</a:t>
                  </a:r>
                  <a:r>
                    <a:rPr lang="en-US" altLang="en-US" sz="2400" b="1">
                      <a:latin typeface="VNI-Times" pitchFamily="2" charset="0"/>
                    </a:rPr>
                    <a:t>, t</a:t>
                  </a:r>
                  <a:r>
                    <a:rPr lang="en-US" altLang="en-US" sz="2400" b="1" baseline="30000">
                      <a:latin typeface="VNI-Times" pitchFamily="2" charset="0"/>
                    </a:rPr>
                    <a:t>0</a:t>
                  </a:r>
                  <a:endParaRPr lang="en-US" altLang="en-US" sz="2400" b="1">
                    <a:latin typeface="VNI-Times" pitchFamily="2" charset="0"/>
                  </a:endParaRPr>
                </a:p>
              </p:txBody>
            </p:sp>
            <p:sp>
              <p:nvSpPr>
                <p:cNvPr id="62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5857875" y="152400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n</a:t>
                  </a:r>
                </a:p>
              </p:txBody>
            </p:sp>
            <p:sp>
              <p:nvSpPr>
                <p:cNvPr id="63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4495800" y="1766888"/>
                  <a:ext cx="1244600" cy="4001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000" b="1" dirty="0">
                      <a:latin typeface="VNI-Times" pitchFamily="2" charset="0"/>
                    </a:rPr>
                    <a:t>(</a:t>
                  </a:r>
                  <a:r>
                    <a:rPr lang="en-US" altLang="en-US" sz="2000" b="1" dirty="0" err="1">
                      <a:latin typeface="VNI-Times" pitchFamily="2" charset="0"/>
                    </a:rPr>
                    <a:t>Enzim</a:t>
                  </a:r>
                  <a:r>
                    <a:rPr lang="en-US" altLang="en-US" sz="2000" b="1" dirty="0">
                      <a:latin typeface="VNI-Times" pitchFamily="2" charset="0"/>
                    </a:rPr>
                    <a:t>)</a:t>
                  </a:r>
                </a:p>
              </p:txBody>
            </p:sp>
            <p:sp>
              <p:nvSpPr>
                <p:cNvPr id="64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6248400" y="1949450"/>
                  <a:ext cx="1219200" cy="4016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000" b="1">
                      <a:latin typeface="VNI-Times" pitchFamily="2" charset="0"/>
                    </a:rPr>
                    <a:t>glucozô</a:t>
                  </a:r>
                </a:p>
              </p:txBody>
            </p:sp>
          </p:grpSp>
        </p:grpSp>
      </p:grpSp>
      <p:grpSp>
        <p:nvGrpSpPr>
          <p:cNvPr id="6" name="Group 5"/>
          <p:cNvGrpSpPr/>
          <p:nvPr/>
        </p:nvGrpSpPr>
        <p:grpSpPr>
          <a:xfrm>
            <a:off x="228600" y="3059668"/>
            <a:ext cx="7924800" cy="1125538"/>
            <a:chOff x="228600" y="3059668"/>
            <a:chExt cx="7924800" cy="1125538"/>
          </a:xfrm>
        </p:grpSpPr>
        <p:grpSp>
          <p:nvGrpSpPr>
            <p:cNvPr id="36" name="Group 35"/>
            <p:cNvGrpSpPr/>
            <p:nvPr/>
          </p:nvGrpSpPr>
          <p:grpSpPr>
            <a:xfrm>
              <a:off x="228600" y="3059668"/>
              <a:ext cx="7924800" cy="1125538"/>
              <a:chOff x="685800" y="3051175"/>
              <a:chExt cx="7924800" cy="1125538"/>
            </a:xfrm>
          </p:grpSpPr>
          <p:grpSp>
            <p:nvGrpSpPr>
              <p:cNvPr id="37" name="Group 36"/>
              <p:cNvGrpSpPr>
                <a:grpSpLocks/>
              </p:cNvGrpSpPr>
              <p:nvPr/>
            </p:nvGrpSpPr>
            <p:grpSpPr bwMode="auto">
              <a:xfrm>
                <a:off x="685800" y="3051175"/>
                <a:ext cx="4343400" cy="789048"/>
                <a:chOff x="685800" y="3051175"/>
                <a:chExt cx="4343400" cy="789048"/>
              </a:xfrm>
            </p:grpSpPr>
            <p:grpSp>
              <p:nvGrpSpPr>
                <p:cNvPr id="44" name="Group 2"/>
                <p:cNvGrpSpPr>
                  <a:grpSpLocks/>
                </p:cNvGrpSpPr>
                <p:nvPr/>
              </p:nvGrpSpPr>
              <p:grpSpPr bwMode="auto">
                <a:xfrm>
                  <a:off x="685800" y="3051175"/>
                  <a:ext cx="4333875" cy="789048"/>
                  <a:chOff x="685800" y="3051175"/>
                  <a:chExt cx="4333875" cy="789048"/>
                </a:xfrm>
              </p:grpSpPr>
              <p:sp>
                <p:nvSpPr>
                  <p:cNvPr id="46" name="Text Box 1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85800" y="3200400"/>
                    <a:ext cx="21336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C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12</a:t>
                    </a:r>
                    <a:r>
                      <a:rPr lang="en-US" altLang="en-US" sz="2800" b="1">
                        <a:latin typeface="VNI-Times" pitchFamily="2" charset="0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22</a:t>
                    </a:r>
                    <a:r>
                      <a:rPr lang="en-US" altLang="en-US" sz="2800" b="1">
                        <a:latin typeface="VNI-Times" pitchFamily="2" charset="0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11</a:t>
                    </a:r>
                    <a:endParaRPr lang="en-US" altLang="en-US" sz="2800" b="1">
                      <a:latin typeface="VNI-Times" pitchFamily="2" charset="0"/>
                    </a:endParaRPr>
                  </a:p>
                </p:txBody>
              </p:sp>
              <p:grpSp>
                <p:nvGrpSpPr>
                  <p:cNvPr id="47" name="Group 1"/>
                  <p:cNvGrpSpPr>
                    <a:grpSpLocks/>
                  </p:cNvGrpSpPr>
                  <p:nvPr/>
                </p:nvGrpSpPr>
                <p:grpSpPr bwMode="auto">
                  <a:xfrm>
                    <a:off x="2438400" y="3245643"/>
                    <a:ext cx="1295400" cy="519113"/>
                    <a:chOff x="2438400" y="3200400"/>
                    <a:chExt cx="1295400" cy="519113"/>
                  </a:xfrm>
                </p:grpSpPr>
                <p:sp>
                  <p:nvSpPr>
                    <p:cNvPr id="50" name="Text Box 1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438400" y="3200400"/>
                      <a:ext cx="533400" cy="51911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800" b="1">
                          <a:latin typeface="VNI-Times" pitchFamily="2" charset="0"/>
                        </a:rPr>
                        <a:t>+</a:t>
                      </a:r>
                    </a:p>
                  </p:txBody>
                </p:sp>
                <p:sp>
                  <p:nvSpPr>
                    <p:cNvPr id="51" name="Text Box 1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895600" y="3200400"/>
                      <a:ext cx="838200" cy="51911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800" b="1" dirty="0">
                          <a:latin typeface="VNI-Times" pitchFamily="2" charset="0"/>
                        </a:rPr>
                        <a:t>H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2</a:t>
                      </a:r>
                      <a:r>
                        <a:rPr lang="en-US" altLang="en-US" sz="2800" b="1" dirty="0">
                          <a:latin typeface="VNI-Times" pitchFamily="2" charset="0"/>
                        </a:rPr>
                        <a:t>O</a:t>
                      </a:r>
                    </a:p>
                  </p:txBody>
                </p:sp>
              </p:grpSp>
              <p:sp>
                <p:nvSpPr>
                  <p:cNvPr id="48" name="Text Box 1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790950" y="3440113"/>
                    <a:ext cx="1174750" cy="40011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000" b="1" dirty="0">
                        <a:latin typeface="VNI-Times" pitchFamily="2" charset="0"/>
                      </a:rPr>
                      <a:t>(</a:t>
                    </a:r>
                    <a:r>
                      <a:rPr lang="en-US" altLang="en-US" sz="2000" b="1" dirty="0" err="1">
                        <a:latin typeface="VNI-Times" pitchFamily="2" charset="0"/>
                      </a:rPr>
                      <a:t>Enzim</a:t>
                    </a:r>
                    <a:r>
                      <a:rPr lang="en-US" altLang="en-US" sz="2000" b="1" dirty="0">
                        <a:latin typeface="VNI-Times" pitchFamily="2" charset="0"/>
                      </a:rPr>
                      <a:t>)</a:t>
                    </a:r>
                  </a:p>
                </p:txBody>
              </p:sp>
              <p:sp>
                <p:nvSpPr>
                  <p:cNvPr id="49" name="Text Box 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52875" y="3051175"/>
                    <a:ext cx="1066800" cy="4572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400" b="1">
                        <a:latin typeface="VNI-Times" pitchFamily="2" charset="0"/>
                      </a:rPr>
                      <a:t>H</a:t>
                    </a:r>
                    <a:r>
                      <a:rPr lang="en-US" altLang="en-US" sz="2400" b="1" baseline="30000">
                        <a:latin typeface="VNI-Times" pitchFamily="2" charset="0"/>
                      </a:rPr>
                      <a:t>+</a:t>
                    </a:r>
                    <a:r>
                      <a:rPr lang="en-US" altLang="en-US" sz="2400" b="1">
                        <a:latin typeface="VNI-Times" pitchFamily="2" charset="0"/>
                      </a:rPr>
                      <a:t>, t</a:t>
                    </a:r>
                    <a:r>
                      <a:rPr lang="en-US" altLang="en-US" sz="2400" b="1" baseline="30000">
                        <a:latin typeface="VNI-Times" pitchFamily="2" charset="0"/>
                      </a:rPr>
                      <a:t>0</a:t>
                    </a:r>
                    <a:endParaRPr lang="en-US" altLang="en-US" sz="2400" b="1">
                      <a:latin typeface="VNI-Times" pitchFamily="2" charset="0"/>
                    </a:endParaRPr>
                  </a:p>
                </p:txBody>
              </p:sp>
            </p:grpSp>
            <p:sp>
              <p:nvSpPr>
                <p:cNvPr id="45" name="Line 26"/>
                <p:cNvSpPr>
                  <a:spLocks noChangeShapeType="1"/>
                </p:cNvSpPr>
                <p:nvPr/>
              </p:nvSpPr>
              <p:spPr bwMode="auto">
                <a:xfrm>
                  <a:off x="3810000" y="3505200"/>
                  <a:ext cx="121920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arrow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8" name="Group 37"/>
              <p:cNvGrpSpPr>
                <a:grpSpLocks/>
              </p:cNvGrpSpPr>
              <p:nvPr/>
            </p:nvGrpSpPr>
            <p:grpSpPr bwMode="auto">
              <a:xfrm>
                <a:off x="5149850" y="3200400"/>
                <a:ext cx="3460750" cy="976313"/>
                <a:chOff x="5149850" y="3200400"/>
                <a:chExt cx="3460750" cy="976313"/>
              </a:xfrm>
            </p:grpSpPr>
            <p:sp>
              <p:nvSpPr>
                <p:cNvPr id="39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5149850" y="3232150"/>
                  <a:ext cx="16764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40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7010400" y="3232150"/>
                  <a:ext cx="15240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41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5245100" y="3651250"/>
                  <a:ext cx="13716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glucozô</a:t>
                  </a:r>
                </a:p>
              </p:txBody>
            </p:sp>
            <p:sp>
              <p:nvSpPr>
                <p:cNvPr id="42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7010400" y="3657600"/>
                  <a:ext cx="1600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fructozô</a:t>
                  </a:r>
                </a:p>
              </p:txBody>
            </p:sp>
            <p:sp>
              <p:nvSpPr>
                <p:cNvPr id="43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6553200" y="3200400"/>
                  <a:ext cx="5334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+</a:t>
                  </a:r>
                </a:p>
              </p:txBody>
            </p:sp>
          </p:grpSp>
        </p:grpSp>
        <p:sp>
          <p:nvSpPr>
            <p:cNvPr id="2" name="Rectangle 1"/>
            <p:cNvSpPr/>
            <p:nvPr/>
          </p:nvSpPr>
          <p:spPr>
            <a:xfrm>
              <a:off x="366901" y="3717191"/>
              <a:ext cx="152721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400" b="1" dirty="0">
                  <a:latin typeface="+mj-lt"/>
                </a:rPr>
                <a:t>Saccarozơ</a:t>
              </a:r>
              <a:endParaRPr lang="en-US" sz="2400" b="1" dirty="0">
                <a:latin typeface="+mj-lt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314574" y="5558865"/>
            <a:ext cx="3385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Xenlulozơ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vi-V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tinh bột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88199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xmlns="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xmlns="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20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 ứng lên men rượu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1941493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1115" algn="just">
              <a:spcBef>
                <a:spcPts val="600"/>
              </a:spcBef>
              <a:spcAft>
                <a:spcPts val="0"/>
              </a:spcAft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enzim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glucozơ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bị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lên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men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ancol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etylic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cacbonic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1219200" y="3276600"/>
            <a:ext cx="6969376" cy="678525"/>
            <a:chOff x="1219200" y="3276600"/>
            <a:chExt cx="6969376" cy="678525"/>
          </a:xfrm>
        </p:grpSpPr>
        <p:grpSp>
          <p:nvGrpSpPr>
            <p:cNvPr id="70" name="Group 69"/>
            <p:cNvGrpSpPr/>
            <p:nvPr/>
          </p:nvGrpSpPr>
          <p:grpSpPr>
            <a:xfrm>
              <a:off x="2743201" y="3276600"/>
              <a:ext cx="2296444" cy="509268"/>
              <a:chOff x="5339545" y="4900932"/>
              <a:chExt cx="1219200" cy="509268"/>
            </a:xfrm>
          </p:grpSpPr>
          <p:cxnSp>
            <p:nvCxnSpPr>
              <p:cNvPr id="73" name="Straight Arrow Connector 72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4" name="TextBox 73"/>
              <p:cNvSpPr txBox="1"/>
              <p:nvPr/>
            </p:nvSpPr>
            <p:spPr>
              <a:xfrm>
                <a:off x="5339545" y="4900932"/>
                <a:ext cx="1219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err="1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enzim</a:t>
                </a:r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30 - 35</a:t>
                </a:r>
                <a:r>
                  <a:rPr lang="en-US" sz="2400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endParaRPr lang="en-US" sz="24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" name="Rectangle 70"/>
            <p:cNvSpPr/>
            <p:nvPr/>
          </p:nvSpPr>
          <p:spPr>
            <a:xfrm>
              <a:off x="5206669" y="3431905"/>
              <a:ext cx="298190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2C</a:t>
              </a:r>
              <a:r>
                <a: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 + 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2CO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baseline="30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aseline="30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↑</a:t>
              </a:r>
              <a:endParaRPr lang="en-US" sz="280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1219200" y="3429000"/>
              <a:ext cx="151355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12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53195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BÀI 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21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480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22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loại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monosaccarit?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Glucozơ,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 bột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40452" y="2438400"/>
            <a:ext cx="112082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558864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23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 đisaccarit?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bột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Glucozơ, fructozơ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12400" y="2438400"/>
            <a:ext cx="117692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392021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24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 bột,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50684" y="2438400"/>
            <a:ext cx="130035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871241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25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vi-VN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hóa học theo sơ đồ sau: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31017" y="914400"/>
                <a:ext cx="8548165" cy="6901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tinh bột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glucozơ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sobitol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017" y="914400"/>
                <a:ext cx="8548165" cy="690125"/>
              </a:xfrm>
              <a:prstGeom prst="rect">
                <a:avLst/>
              </a:prstGeom>
              <a:blipFill>
                <a:blip r:embed="rId5"/>
                <a:stretch>
                  <a:fillRect l="-1498" b="-247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63809" y="2061522"/>
                <a:ext cx="7082580" cy="6897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6CO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+ 6H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nh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s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ng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di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ệ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l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ụ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</m:e>
                    </m:groupCh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</m:t>
                    </m: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+ 6O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809" y="2061522"/>
                <a:ext cx="7082580" cy="689741"/>
              </a:xfrm>
              <a:prstGeom prst="rect">
                <a:avLst/>
              </a:prstGeom>
              <a:blipFill>
                <a:blip r:embed="rId6"/>
                <a:stretch>
                  <a:fillRect l="-1807" b="-247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304800" y="1968328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04800" y="3012819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en-US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04800" y="401589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  <a:solidFill>
                  <a:schemeClr val="accent3"/>
                </a:solidFill>
              </a:rPr>
              <a:t>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04800" y="5018965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1295400" y="3276600"/>
                <a:ext cx="598433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nH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400" y="3276600"/>
                <a:ext cx="5984331" cy="523220"/>
              </a:xfrm>
              <a:prstGeom prst="rect">
                <a:avLst/>
              </a:prstGeom>
              <a:blipFill>
                <a:blip r:embed="rId7"/>
                <a:stretch>
                  <a:fillRect l="-2141" t="-12941" b="-317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1199653" y="4120670"/>
                <a:ext cx="6420347" cy="6799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nH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m:rPr>
                            <m:sty m:val="p"/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US" sz="2800" b="0" i="0" baseline="3000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to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nC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9653" y="4120670"/>
                <a:ext cx="6420347" cy="679930"/>
              </a:xfrm>
              <a:prstGeom prst="rect">
                <a:avLst/>
              </a:prstGeom>
              <a:blipFill>
                <a:blip r:embed="rId8"/>
                <a:stretch>
                  <a:fillRect l="-1994" t="-7143" b="-241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1306365" y="5029200"/>
                <a:ext cx="5399235" cy="6861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m:rPr>
                            <m:sty m:val="p"/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i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to</m:t>
                        </m:r>
                        <m:r>
                          <a:rPr lang="en-US" sz="2800" b="0" i="0" baseline="300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14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6365" y="5029200"/>
                <a:ext cx="5399235" cy="686150"/>
              </a:xfrm>
              <a:prstGeom prst="rect">
                <a:avLst/>
              </a:prstGeom>
              <a:blipFill>
                <a:blip r:embed="rId9"/>
                <a:stretch>
                  <a:fillRect l="-2257" b="-23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119179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4" grpId="0"/>
      <p:bldP spid="25" grpId="0"/>
      <p:bldP spid="28" grpId="0"/>
      <p:bldP spid="23" grpId="0"/>
      <p:bldP spid="29" grpId="0"/>
      <p:bldP spid="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26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thủy phân saccarozơ, thu được 270 gam hỗn hợp glucozơ và fructozơ. Tính khối lượng saccarozơ đã thủy phân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4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553229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m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270 </a:t>
            </a:r>
          </a:p>
        </p:txBody>
      </p:sp>
      <p:sp>
        <p:nvSpPr>
          <p:cNvPr id="47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4239029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180x + 180x  = 270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 x = 0,75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mol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8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5191780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 m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n x M = 0,75 x 342 = 256,5 g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629618" y="2420616"/>
            <a:ext cx="7924800" cy="1125538"/>
            <a:chOff x="629618" y="1686787"/>
            <a:chExt cx="7924800" cy="1125538"/>
          </a:xfrm>
        </p:grpSpPr>
        <p:grpSp>
          <p:nvGrpSpPr>
            <p:cNvPr id="20" name="Group 19"/>
            <p:cNvGrpSpPr/>
            <p:nvPr/>
          </p:nvGrpSpPr>
          <p:grpSpPr>
            <a:xfrm>
              <a:off x="629618" y="1686787"/>
              <a:ext cx="7924800" cy="1125538"/>
              <a:chOff x="228600" y="3059668"/>
              <a:chExt cx="7924800" cy="1125538"/>
            </a:xfrm>
          </p:grpSpPr>
          <p:grpSp>
            <p:nvGrpSpPr>
              <p:cNvPr id="21" name="Group 20"/>
              <p:cNvGrpSpPr/>
              <p:nvPr/>
            </p:nvGrpSpPr>
            <p:grpSpPr>
              <a:xfrm>
                <a:off x="228600" y="3059668"/>
                <a:ext cx="7924800" cy="1125538"/>
                <a:chOff x="685800" y="3051175"/>
                <a:chExt cx="7924800" cy="1125538"/>
              </a:xfrm>
            </p:grpSpPr>
            <p:grpSp>
              <p:nvGrpSpPr>
                <p:cNvPr id="30" name="Group 29"/>
                <p:cNvGrpSpPr>
                  <a:grpSpLocks/>
                </p:cNvGrpSpPr>
                <p:nvPr/>
              </p:nvGrpSpPr>
              <p:grpSpPr bwMode="auto">
                <a:xfrm>
                  <a:off x="685800" y="3051175"/>
                  <a:ext cx="4343400" cy="789048"/>
                  <a:chOff x="685800" y="3051175"/>
                  <a:chExt cx="4343400" cy="789048"/>
                </a:xfrm>
              </p:grpSpPr>
              <p:grpSp>
                <p:nvGrpSpPr>
                  <p:cNvPr id="38" name="Group 2"/>
                  <p:cNvGrpSpPr>
                    <a:grpSpLocks/>
                  </p:cNvGrpSpPr>
                  <p:nvPr/>
                </p:nvGrpSpPr>
                <p:grpSpPr bwMode="auto">
                  <a:xfrm>
                    <a:off x="685800" y="3051175"/>
                    <a:ext cx="4333875" cy="789048"/>
                    <a:chOff x="685800" y="3051175"/>
                    <a:chExt cx="4333875" cy="789048"/>
                  </a:xfrm>
                </p:grpSpPr>
                <p:sp>
                  <p:nvSpPr>
                    <p:cNvPr id="40" name="Text Box 1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685800" y="3200400"/>
                      <a:ext cx="2133600" cy="51911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800" b="1" dirty="0">
                          <a:latin typeface="VNI-Times" pitchFamily="2" charset="0"/>
                        </a:rPr>
                        <a:t>C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12</a:t>
                      </a:r>
                      <a:r>
                        <a:rPr lang="en-US" altLang="en-US" sz="2800" b="1" dirty="0">
                          <a:latin typeface="VNI-Times" pitchFamily="2" charset="0"/>
                        </a:rPr>
                        <a:t>H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22</a:t>
                      </a:r>
                      <a:r>
                        <a:rPr lang="en-US" altLang="en-US" sz="2800" b="1" dirty="0">
                          <a:latin typeface="VNI-Times" pitchFamily="2" charset="0"/>
                        </a:rPr>
                        <a:t>O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11</a:t>
                      </a:r>
                      <a:endParaRPr lang="en-US" altLang="en-US" sz="2800" b="1" dirty="0">
                        <a:latin typeface="VNI-Times" pitchFamily="2" charset="0"/>
                      </a:endParaRPr>
                    </a:p>
                  </p:txBody>
                </p:sp>
                <p:grpSp>
                  <p:nvGrpSpPr>
                    <p:cNvPr id="41" name="Group 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438400" y="3245643"/>
                      <a:ext cx="1295400" cy="519113"/>
                      <a:chOff x="2438400" y="3200400"/>
                      <a:chExt cx="1295400" cy="519113"/>
                    </a:xfrm>
                  </p:grpSpPr>
                  <p:sp>
                    <p:nvSpPr>
                      <p:cNvPr id="44" name="Text Box 13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438400" y="3200400"/>
                        <a:ext cx="533400" cy="519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>
                        <a:spAutoFit/>
                      </a:bodyPr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pPr eaLnBrk="1" hangingPunct="1">
                          <a:spcBef>
                            <a:spcPct val="50000"/>
                          </a:spcBef>
                          <a:buFontTx/>
                          <a:buNone/>
                        </a:pPr>
                        <a:r>
                          <a:rPr lang="en-US" altLang="en-US" sz="2800" b="1">
                            <a:latin typeface="VNI-Times" pitchFamily="2" charset="0"/>
                          </a:rPr>
                          <a:t>+</a:t>
                        </a:r>
                      </a:p>
                    </p:txBody>
                  </p:sp>
                  <p:sp>
                    <p:nvSpPr>
                      <p:cNvPr id="45" name="Text Box 14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895600" y="3200400"/>
                        <a:ext cx="838200" cy="519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>
                        <a:spAutoFit/>
                      </a:bodyPr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pPr eaLnBrk="1" hangingPunct="1">
                          <a:spcBef>
                            <a:spcPct val="50000"/>
                          </a:spcBef>
                          <a:buFontTx/>
                          <a:buNone/>
                        </a:pPr>
                        <a:r>
                          <a:rPr lang="en-US" altLang="en-US" sz="2800" b="1" dirty="0">
                            <a:latin typeface="VNI-Times" pitchFamily="2" charset="0"/>
                          </a:rPr>
                          <a:t>H</a:t>
                        </a:r>
                        <a:r>
                          <a:rPr lang="en-US" altLang="en-US" sz="2800" b="1" baseline="-25000" dirty="0">
                            <a:latin typeface="VNI-Times" pitchFamily="2" charset="0"/>
                          </a:rPr>
                          <a:t>2</a:t>
                        </a:r>
                        <a:r>
                          <a:rPr lang="en-US" altLang="en-US" sz="2800" b="1" dirty="0">
                            <a:latin typeface="VNI-Times" pitchFamily="2" charset="0"/>
                          </a:rPr>
                          <a:t>O</a:t>
                        </a:r>
                      </a:p>
                    </p:txBody>
                  </p:sp>
                </p:grpSp>
                <p:sp>
                  <p:nvSpPr>
                    <p:cNvPr id="42" name="Text Box 1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790950" y="3440113"/>
                      <a:ext cx="1174750" cy="40011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square"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000" b="1" dirty="0">
                          <a:latin typeface="VNI-Times" pitchFamily="2" charset="0"/>
                        </a:rPr>
                        <a:t>(</a:t>
                      </a:r>
                      <a:r>
                        <a:rPr lang="en-US" altLang="en-US" sz="2000" b="1" dirty="0" err="1">
                          <a:latin typeface="VNI-Times" pitchFamily="2" charset="0"/>
                        </a:rPr>
                        <a:t>Enzim</a:t>
                      </a:r>
                      <a:r>
                        <a:rPr lang="en-US" altLang="en-US" sz="2000" b="1" dirty="0">
                          <a:latin typeface="VNI-Times" pitchFamily="2" charset="0"/>
                        </a:rPr>
                        <a:t>)</a:t>
                      </a:r>
                    </a:p>
                  </p:txBody>
                </p:sp>
                <p:sp>
                  <p:nvSpPr>
                    <p:cNvPr id="43" name="Text Box 2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952875" y="3051175"/>
                      <a:ext cx="1066800" cy="45720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400" b="1">
                          <a:latin typeface="VNI-Times" pitchFamily="2" charset="0"/>
                        </a:rPr>
                        <a:t>H</a:t>
                      </a:r>
                      <a:r>
                        <a:rPr lang="en-US" altLang="en-US" sz="2400" b="1" baseline="30000">
                          <a:latin typeface="VNI-Times" pitchFamily="2" charset="0"/>
                        </a:rPr>
                        <a:t>+</a:t>
                      </a:r>
                      <a:r>
                        <a:rPr lang="en-US" altLang="en-US" sz="2400" b="1">
                          <a:latin typeface="VNI-Times" pitchFamily="2" charset="0"/>
                        </a:rPr>
                        <a:t>, t</a:t>
                      </a:r>
                      <a:r>
                        <a:rPr lang="en-US" altLang="en-US" sz="2400" b="1" baseline="30000">
                          <a:latin typeface="VNI-Times" pitchFamily="2" charset="0"/>
                        </a:rPr>
                        <a:t>0</a:t>
                      </a:r>
                      <a:endParaRPr lang="en-US" altLang="en-US" sz="2400" b="1">
                        <a:latin typeface="VNI-Times" pitchFamily="2" charset="0"/>
                      </a:endParaRPr>
                    </a:p>
                  </p:txBody>
                </p:sp>
              </p:grpSp>
              <p:sp>
                <p:nvSpPr>
                  <p:cNvPr id="39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3810000" y="3505200"/>
                    <a:ext cx="1219200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arrow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" name="Group 31"/>
                <p:cNvGrpSpPr>
                  <a:grpSpLocks/>
                </p:cNvGrpSpPr>
                <p:nvPr/>
              </p:nvGrpSpPr>
              <p:grpSpPr bwMode="auto">
                <a:xfrm>
                  <a:off x="5149850" y="3200400"/>
                  <a:ext cx="3460750" cy="976313"/>
                  <a:chOff x="5149850" y="3200400"/>
                  <a:chExt cx="3460750" cy="976313"/>
                </a:xfrm>
              </p:grpSpPr>
              <p:sp>
                <p:nvSpPr>
                  <p:cNvPr id="33" name="Text Box 1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149850" y="3232150"/>
                    <a:ext cx="16764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C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r>
                      <a:rPr lang="en-US" altLang="en-US" sz="2800" b="1">
                        <a:latin typeface="VNI-Times" pitchFamily="2" charset="0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12</a:t>
                    </a:r>
                    <a:r>
                      <a:rPr lang="en-US" altLang="en-US" sz="2800" b="1">
                        <a:latin typeface="VNI-Times" pitchFamily="2" charset="0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endParaRPr lang="en-US" altLang="en-US" sz="2800" b="1">
                      <a:latin typeface="VNI-Times" pitchFamily="2" charset="0"/>
                    </a:endParaRPr>
                  </a:p>
                </p:txBody>
              </p:sp>
              <p:sp>
                <p:nvSpPr>
                  <p:cNvPr id="34" name="Text Box 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010400" y="3232150"/>
                    <a:ext cx="15240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C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r>
                      <a:rPr lang="en-US" altLang="en-US" sz="2800" b="1">
                        <a:latin typeface="VNI-Times" pitchFamily="2" charset="0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12</a:t>
                    </a:r>
                    <a:r>
                      <a:rPr lang="en-US" altLang="en-US" sz="2800" b="1">
                        <a:latin typeface="VNI-Times" pitchFamily="2" charset="0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endParaRPr lang="en-US" altLang="en-US" sz="2800" b="1">
                      <a:latin typeface="VNI-Times" pitchFamily="2" charset="0"/>
                    </a:endParaRPr>
                  </a:p>
                </p:txBody>
              </p:sp>
              <p:sp>
                <p:nvSpPr>
                  <p:cNvPr id="35" name="Text Box 1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245100" y="3651250"/>
                    <a:ext cx="13716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 dirty="0" smtClean="0">
                        <a:latin typeface="VNI-Times" pitchFamily="2" charset="0"/>
                      </a:rPr>
                      <a:t>x </a:t>
                    </a:r>
                    <a:r>
                      <a:rPr lang="en-US" altLang="en-US" sz="2800" b="1" dirty="0" err="1" smtClean="0">
                        <a:latin typeface="VNI-Times" pitchFamily="2" charset="0"/>
                      </a:rPr>
                      <a:t>mol</a:t>
                    </a:r>
                    <a:endParaRPr lang="en-US" altLang="en-US" sz="2800" b="1" dirty="0">
                      <a:latin typeface="VNI-Times" pitchFamily="2" charset="0"/>
                    </a:endParaRPr>
                  </a:p>
                </p:txBody>
              </p:sp>
              <p:sp>
                <p:nvSpPr>
                  <p:cNvPr id="36" name="Text 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010400" y="3657600"/>
                    <a:ext cx="16002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 dirty="0" smtClean="0">
                        <a:latin typeface="VNI-Times" pitchFamily="2" charset="0"/>
                      </a:rPr>
                      <a:t>x </a:t>
                    </a:r>
                    <a:r>
                      <a:rPr lang="en-US" altLang="en-US" sz="2800" b="1" dirty="0" err="1" smtClean="0">
                        <a:latin typeface="VNI-Times" pitchFamily="2" charset="0"/>
                      </a:rPr>
                      <a:t>mol</a:t>
                    </a:r>
                    <a:endParaRPr lang="en-US" altLang="en-US" sz="2800" b="1" dirty="0">
                      <a:latin typeface="VNI-Times" pitchFamily="2" charset="0"/>
                    </a:endParaRPr>
                  </a:p>
                </p:txBody>
              </p:sp>
              <p:sp>
                <p:nvSpPr>
                  <p:cNvPr id="37" name="Text Box 2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553200" y="3200400"/>
                    <a:ext cx="5334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+</a:t>
                    </a:r>
                  </a:p>
                </p:txBody>
              </p:sp>
            </p:grpSp>
          </p:grpSp>
          <p:sp>
            <p:nvSpPr>
              <p:cNvPr id="22" name="Rectangle 21"/>
              <p:cNvSpPr/>
              <p:nvPr/>
            </p:nvSpPr>
            <p:spPr>
              <a:xfrm>
                <a:off x="366901" y="3717191"/>
                <a:ext cx="91082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3" name="Straight Arrow Connector 2"/>
            <p:cNvCxnSpPr/>
            <p:nvPr/>
          </p:nvCxnSpPr>
          <p:spPr>
            <a:xfrm>
              <a:off x="2253182" y="2667000"/>
              <a:ext cx="239501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Arrow Connector 4"/>
            <p:cNvCxnSpPr/>
            <p:nvPr/>
          </p:nvCxnSpPr>
          <p:spPr>
            <a:xfrm>
              <a:off x="6400800" y="2667000"/>
              <a:ext cx="4572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5950116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27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339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thể tác dụng được với chất nào sau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hóa học minh họa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Cu(OH)</a:t>
            </a:r>
            <a:r>
              <a:rPr lang="vi-VN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2800" baseline="-25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AgNO</a:t>
            </a:r>
            <a:r>
              <a:rPr lang="vi-VN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 dung dịch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amoniac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vi-VN" sz="28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xúc tác Ni, đun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nóng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53814" y="1797870"/>
            <a:ext cx="107433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04800" y="4472622"/>
            <a:ext cx="8441894" cy="1156157"/>
            <a:chOff x="304800" y="4472622"/>
            <a:chExt cx="8441894" cy="1156157"/>
          </a:xfrm>
        </p:grpSpPr>
        <p:grpSp>
          <p:nvGrpSpPr>
            <p:cNvPr id="31" name="Group 30"/>
            <p:cNvGrpSpPr/>
            <p:nvPr/>
          </p:nvGrpSpPr>
          <p:grpSpPr>
            <a:xfrm>
              <a:off x="304800" y="4472622"/>
              <a:ext cx="8441894" cy="998557"/>
              <a:chOff x="457200" y="1708150"/>
              <a:chExt cx="8169275" cy="998557"/>
            </a:xfrm>
          </p:grpSpPr>
          <p:sp>
            <p:nvSpPr>
              <p:cNvPr id="49" name="Text Box 4"/>
              <p:cNvSpPr txBox="1">
                <a:spLocks noChangeArrowheads="1"/>
              </p:cNvSpPr>
              <p:nvPr/>
            </p:nvSpPr>
            <p:spPr bwMode="auto">
              <a:xfrm>
                <a:off x="457200" y="1752600"/>
                <a:ext cx="1828800" cy="9541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 smtClean="0">
                    <a:latin typeface="VNI-Times" pitchFamily="2" charset="0"/>
                  </a:rPr>
                  <a:t>2C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12</a:t>
                </a:r>
                <a:r>
                  <a:rPr lang="en-US" altLang="en-US" sz="2800" dirty="0" smtClean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22</a:t>
                </a:r>
                <a:r>
                  <a:rPr lang="en-US" altLang="en-US" sz="2800" dirty="0" smtClean="0">
                    <a:latin typeface="VNI-Times" pitchFamily="2" charset="0"/>
                  </a:rPr>
                  <a:t>O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11</a:t>
                </a:r>
                <a:endParaRPr lang="en-US" altLang="en-US" sz="2800" dirty="0">
                  <a:latin typeface="VNI-Times" pitchFamily="2" charset="0"/>
                </a:endParaRPr>
              </a:p>
            </p:txBody>
          </p:sp>
          <p:sp>
            <p:nvSpPr>
              <p:cNvPr id="50" name="Text Box 5"/>
              <p:cNvSpPr txBox="1">
                <a:spLocks noChangeArrowheads="1"/>
              </p:cNvSpPr>
              <p:nvPr/>
            </p:nvSpPr>
            <p:spPr bwMode="auto">
              <a:xfrm>
                <a:off x="2079625" y="1708150"/>
                <a:ext cx="5334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51" name="Text Box 6"/>
              <p:cNvSpPr txBox="1">
                <a:spLocks noChangeArrowheads="1"/>
              </p:cNvSpPr>
              <p:nvPr/>
            </p:nvSpPr>
            <p:spPr bwMode="auto">
              <a:xfrm>
                <a:off x="2517775" y="1717675"/>
                <a:ext cx="1600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Cu(OH)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endParaRPr lang="en-US" altLang="en-US" sz="2800" dirty="0">
                  <a:latin typeface="VNI-Times" pitchFamily="2" charset="0"/>
                </a:endParaRPr>
              </a:p>
            </p:txBody>
          </p:sp>
          <p:sp>
            <p:nvSpPr>
              <p:cNvPr id="52" name="Text Box 7"/>
              <p:cNvSpPr txBox="1">
                <a:spLocks noChangeArrowheads="1"/>
              </p:cNvSpPr>
              <p:nvPr/>
            </p:nvSpPr>
            <p:spPr bwMode="auto">
              <a:xfrm>
                <a:off x="4632325" y="1724025"/>
                <a:ext cx="29718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(C</a:t>
                </a:r>
                <a:r>
                  <a:rPr lang="en-US" altLang="en-US" sz="2800" baseline="-25000" dirty="0">
                    <a:latin typeface="VNI-Times" pitchFamily="2" charset="0"/>
                  </a:rPr>
                  <a:t>12</a:t>
                </a:r>
                <a:r>
                  <a:rPr lang="en-US" altLang="en-US" sz="2800" dirty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>
                    <a:latin typeface="VNI-Times" pitchFamily="2" charset="0"/>
                  </a:rPr>
                  <a:t>21</a:t>
                </a:r>
                <a:r>
                  <a:rPr lang="en-US" altLang="en-US" sz="2800" dirty="0">
                    <a:latin typeface="VNI-Times" pitchFamily="2" charset="0"/>
                  </a:rPr>
                  <a:t>O</a:t>
                </a:r>
                <a:r>
                  <a:rPr lang="en-US" altLang="en-US" sz="2800" baseline="-25000" dirty="0">
                    <a:latin typeface="VNI-Times" pitchFamily="2" charset="0"/>
                  </a:rPr>
                  <a:t>11</a:t>
                </a:r>
                <a:r>
                  <a:rPr lang="en-US" altLang="en-US" sz="2800" dirty="0">
                    <a:latin typeface="VNI-Times" pitchFamily="2" charset="0"/>
                  </a:rPr>
                  <a:t>)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r>
                  <a:rPr lang="en-US" altLang="en-US" sz="2800" dirty="0">
                    <a:latin typeface="VNI-Times" pitchFamily="2" charset="0"/>
                  </a:rPr>
                  <a:t>Cu</a:t>
                </a:r>
              </a:p>
            </p:txBody>
          </p:sp>
          <p:sp>
            <p:nvSpPr>
              <p:cNvPr id="53" name="Text Box 9"/>
              <p:cNvSpPr txBox="1">
                <a:spLocks noChangeArrowheads="1"/>
              </p:cNvSpPr>
              <p:nvPr/>
            </p:nvSpPr>
            <p:spPr bwMode="auto">
              <a:xfrm>
                <a:off x="7788275" y="1749425"/>
                <a:ext cx="838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r>
                  <a:rPr lang="en-US" altLang="en-US" sz="2800" dirty="0">
                    <a:latin typeface="VNI-Times" pitchFamily="2" charset="0"/>
                  </a:rPr>
                  <a:t>O</a:t>
                </a:r>
              </a:p>
            </p:txBody>
          </p:sp>
          <p:sp>
            <p:nvSpPr>
              <p:cNvPr id="54" name="Line 22"/>
              <p:cNvSpPr>
                <a:spLocks noChangeShapeType="1"/>
              </p:cNvSpPr>
              <p:nvPr/>
            </p:nvSpPr>
            <p:spPr bwMode="auto">
              <a:xfrm>
                <a:off x="4079875" y="2025650"/>
                <a:ext cx="53340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" name="Text Box 23"/>
              <p:cNvSpPr txBox="1">
                <a:spLocks noChangeArrowheads="1"/>
              </p:cNvSpPr>
              <p:nvPr/>
            </p:nvSpPr>
            <p:spPr bwMode="auto">
              <a:xfrm>
                <a:off x="7162800" y="1752600"/>
                <a:ext cx="5334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56" name="Text Box 24"/>
              <p:cNvSpPr txBox="1">
                <a:spLocks noChangeArrowheads="1"/>
              </p:cNvSpPr>
              <p:nvPr/>
            </p:nvSpPr>
            <p:spPr bwMode="auto">
              <a:xfrm>
                <a:off x="7543800" y="1752600"/>
                <a:ext cx="3810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2</a:t>
                </a:r>
              </a:p>
            </p:txBody>
          </p:sp>
        </p:grpSp>
        <p:sp>
          <p:nvSpPr>
            <p:cNvPr id="57" name="TextBox 56"/>
            <p:cNvSpPr txBox="1"/>
            <p:nvPr/>
          </p:nvSpPr>
          <p:spPr>
            <a:xfrm>
              <a:off x="5017364" y="5105559"/>
              <a:ext cx="26466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 smtClean="0">
                  <a:solidFill>
                    <a:srgbClr val="1909E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Đồng-saccarat</a:t>
              </a:r>
              <a:endParaRPr 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47329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28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7: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Hãy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chọn một thuốc thử để nhận biết các dung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dịch: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glucozơ, anđehit axetic, glixerol và propanol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19811"/>
              </p:ext>
            </p:extLst>
          </p:nvPr>
        </p:nvGraphicFramePr>
        <p:xfrm>
          <a:off x="67748" y="2665938"/>
          <a:ext cx="9000052" cy="30490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0369">
                  <a:extLst>
                    <a:ext uri="{9D8B030D-6E8A-4147-A177-3AD203B41FA5}">
                      <a16:colId xmlns:a16="http://schemas.microsoft.com/office/drawing/2014/main" xmlns="" val="2737440981"/>
                    </a:ext>
                  </a:extLst>
                </a:gridCol>
                <a:gridCol w="1495283">
                  <a:extLst>
                    <a:ext uri="{9D8B030D-6E8A-4147-A177-3AD203B41FA5}">
                      <a16:colId xmlns:a16="http://schemas.microsoft.com/office/drawing/2014/main" xmlns="" val="423920136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3970607133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3496287618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3460192715"/>
                    </a:ext>
                  </a:extLst>
                </a:gridCol>
              </a:tblGrid>
              <a:tr h="775290">
                <a:tc>
                  <a:txBody>
                    <a:bodyPr/>
                    <a:lstStyle/>
                    <a:p>
                      <a:pPr algn="ctr"/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Glucozơ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glixerol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fomanđehit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propanol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xmlns="" val="162576627"/>
                  </a:ext>
                </a:extLst>
              </a:tr>
              <a:tr h="864780">
                <a:tc>
                  <a:txBody>
                    <a:bodyPr/>
                    <a:lstStyle/>
                    <a:p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(OH)</a:t>
                      </a:r>
                      <a:r>
                        <a:rPr lang="en-US" sz="22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thường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dd</a:t>
                      </a: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màu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xanh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lam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dd</a:t>
                      </a: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màu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xanh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lam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xmlns="" val="1602551693"/>
                  </a:ext>
                </a:extLst>
              </a:tr>
              <a:tr h="7752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(OH)</a:t>
                      </a:r>
                      <a:r>
                        <a:rPr lang="en-US" sz="22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đun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sôi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↓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đỏ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gạch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↓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đỏ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gạch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xmlns="" val="754195977"/>
                  </a:ext>
                </a:extLst>
              </a:tr>
            </a:tbl>
          </a:graphicData>
        </a:graphic>
      </p:graphicFrame>
      <p:grpSp>
        <p:nvGrpSpPr>
          <p:cNvPr id="21" name="Group 20"/>
          <p:cNvGrpSpPr/>
          <p:nvPr/>
        </p:nvGrpSpPr>
        <p:grpSpPr>
          <a:xfrm>
            <a:off x="67748" y="2630644"/>
            <a:ext cx="2904052" cy="800219"/>
            <a:chOff x="67748" y="2297668"/>
            <a:chExt cx="2904052" cy="800219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67748" y="2332962"/>
              <a:ext cx="2810570" cy="7649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295400" y="2297668"/>
              <a:ext cx="16764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Chất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cần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tìm</a:t>
              </a:r>
              <a:endParaRPr lang="en-US" sz="2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04693" y="2667000"/>
              <a:ext cx="158291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Thuốc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thử</a:t>
              </a:r>
              <a:endParaRPr lang="en-US" sz="2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493674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10" name="Oval 10"/>
          <p:cNvSpPr>
            <a:spLocks noChangeArrowheads="1"/>
          </p:cNvSpPr>
          <p:nvPr/>
        </p:nvSpPr>
        <p:spPr bwMode="auto">
          <a:xfrm>
            <a:off x="1117600" y="2882601"/>
            <a:ext cx="609600" cy="6096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79400" y="481735"/>
            <a:ext cx="863600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25000"/>
              </a:spcBef>
            </a:pP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đốt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hỗn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</a:t>
            </a:r>
            <a:r>
              <a:rPr lang="en-US" sz="28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tỉ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mol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 : 1. </a:t>
            </a:r>
            <a:r>
              <a:rPr lang="pt-BR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 này có thể lên men rượu. Chất đó là chất nào trong các chất sau ? </a:t>
            </a:r>
            <a:endParaRPr lang="en-US" sz="2800" b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1179668" y="2294798"/>
            <a:ext cx="206037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800" dirty="0"/>
              <a:t>A. Axit axetic</a:t>
            </a:r>
            <a:endParaRPr lang="en-US" sz="2800" dirty="0"/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1208243" y="2920273"/>
            <a:ext cx="17256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800"/>
              <a:t>B. Glucozơ</a:t>
            </a:r>
            <a:endParaRPr lang="en-US" sz="2800"/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1208243" y="3453673"/>
            <a:ext cx="20174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800"/>
              <a:t>C. Saccazozơ</a:t>
            </a:r>
            <a:endParaRPr lang="en-US" sz="2800"/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1252693" y="4077561"/>
            <a:ext cx="193623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800"/>
              <a:t>D. Fructozơ.</a:t>
            </a:r>
            <a:endParaRPr lang="en-US" sz="2800"/>
          </a:p>
        </p:txBody>
      </p:sp>
      <p:pic>
        <p:nvPicPr>
          <p:cNvPr id="11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279400" y="4876800"/>
            <a:ext cx="8636000" cy="1600200"/>
            <a:chOff x="990600" y="5715000"/>
            <a:chExt cx="7772400" cy="1600200"/>
          </a:xfrm>
        </p:grpSpPr>
        <p:sp>
          <p:nvSpPr>
            <p:cNvPr id="16" name="Rounded Rectangle 15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3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2589" y="4876800"/>
            <a:ext cx="1836209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08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845127" y="2286000"/>
            <a:ext cx="685800" cy="6096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561600" y="990599"/>
            <a:ext cx="8287000" cy="418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5000"/>
              </a:spcBef>
            </a:pP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9: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Phát biểu nào dưới đây là đúng ?      </a:t>
            </a:r>
          </a:p>
          <a:p>
            <a:pPr>
              <a:spcBef>
                <a:spcPct val="25000"/>
              </a:spcBef>
            </a:pPr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     A.  Fructozơ có phản ứng tráng bạc chứng tỏ phân    tử fructozơ có nhóm chức -CHO.</a:t>
            </a:r>
          </a:p>
          <a:p>
            <a:pPr marL="457200" lvl="4"/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B. Thuỷ phân xenlulozơ thu được glucozơ. </a:t>
            </a:r>
          </a:p>
          <a:p>
            <a:pPr marL="457200" lvl="4"/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C. Thuỷ phân tinh bột thu được fructozơ và glucozơ</a:t>
            </a:r>
          </a:p>
          <a:p>
            <a:pPr marL="457200" lvl="4"/>
            <a:r>
              <a:rPr lang="pt-BR" sz="2800" dirty="0">
                <a:latin typeface="Times New Roman" pitchFamily="18" charset="0"/>
                <a:cs typeface="Times New Roman" pitchFamily="18" charset="0"/>
              </a:rPr>
              <a:t>D. Cả xenlulozơ và tinh bột đều có phản ứng tráng bạc.</a:t>
            </a:r>
          </a:p>
          <a:p>
            <a:pPr marL="457200" lvl="4"/>
            <a:endParaRPr lang="pt-BR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25000"/>
              </a:spcBef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4"/>
          <p:cNvGrpSpPr>
            <a:grpSpLocks/>
          </p:cNvGrpSpPr>
          <p:nvPr/>
        </p:nvGrpSpPr>
        <p:grpSpPr bwMode="auto">
          <a:xfrm>
            <a:off x="685800" y="4876800"/>
            <a:ext cx="7772400" cy="1600200"/>
            <a:chOff x="990600" y="5715000"/>
            <a:chExt cx="7772400" cy="1600200"/>
          </a:xfrm>
        </p:grpSpPr>
        <p:sp>
          <p:nvSpPr>
            <p:cNvPr id="12" name="Rounded Rectangle 11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19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4038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31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216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10: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thuỷ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 kg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80%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glucozơ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rằng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" name="Rectangle 1"/>
          <p:cNvSpPr/>
          <p:nvPr/>
        </p:nvSpPr>
        <p:spPr>
          <a:xfrm>
            <a:off x="990600" y="2541591"/>
            <a:ext cx="6781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(-C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-)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+ nH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O 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nC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 162n        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→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 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180n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1kg .80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%         →           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 kg</a:t>
            </a:r>
          </a:p>
        </p:txBody>
      </p:sp>
      <p:sp>
        <p:nvSpPr>
          <p:cNvPr id="4" name="Rectangle 3"/>
          <p:cNvSpPr/>
          <p:nvPr/>
        </p:nvSpPr>
        <p:spPr>
          <a:xfrm>
            <a:off x="1371600" y="4942820"/>
            <a:ext cx="47275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x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0,8 . 180n / 162n = 0,89kg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3343986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32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216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11: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thuỷ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kg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sắn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glucozơ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rằng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" name="Rectangle 1"/>
          <p:cNvSpPr/>
          <p:nvPr/>
        </p:nvSpPr>
        <p:spPr>
          <a:xfrm>
            <a:off x="990600" y="2541591"/>
            <a:ext cx="6781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(-C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-)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+ nH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O 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nC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 162n        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→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 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180n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      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10kg .30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%         →           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   kg</a:t>
            </a:r>
          </a:p>
        </p:txBody>
      </p:sp>
      <p:sp>
        <p:nvSpPr>
          <p:cNvPr id="4" name="Rectangle 3"/>
          <p:cNvSpPr/>
          <p:nvPr/>
        </p:nvSpPr>
        <p:spPr>
          <a:xfrm>
            <a:off x="1371600" y="4950169"/>
            <a:ext cx="44582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x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3 . 180n / 162n = 3,33kg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6705600" y="1700856"/>
            <a:ext cx="13516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3,33kg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31199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371600" y="4267200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6,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7, 8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tuần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1 -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8) 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xmlns="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xmlns="" id="{3F135474-4BBB-42D2-BCA3-46BB3182E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33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39520" y="1219200"/>
            <a:ext cx="6400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66.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AMIN</a:t>
            </a: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123EE555-881B-44FA-9485-D8D49F663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34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1066800" y="1984374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1025525" y="3089274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676399" y="2611437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1781130" y="2060574"/>
            <a:ext cx="592021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Khái niệm, phân loại và danh pháp</a:t>
            </a: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1246188" y="2001837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1746250" y="3094037"/>
            <a:ext cx="313055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lí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1204913" y="3106737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grpSp>
        <p:nvGrpSpPr>
          <p:cNvPr id="37" name="Group 7">
            <a:extLst>
              <a:ext uri="{FF2B5EF4-FFF2-40B4-BE49-F238E27FC236}">
                <a16:creationId xmlns:a16="http://schemas.microsoft.com/office/drawing/2014/main" xmlns="" id="{B3DBC52C-D7DE-4975-AA9D-04093EC4A78B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4211637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38" name="AutoShape 8">
              <a:extLst>
                <a:ext uri="{FF2B5EF4-FFF2-40B4-BE49-F238E27FC236}">
                  <a16:creationId xmlns:a16="http://schemas.microsoft.com/office/drawing/2014/main" xmlns="" id="{535F1A7B-17FA-47EA-A723-293ABF0076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AutoShape 9">
              <a:extLst>
                <a:ext uri="{FF2B5EF4-FFF2-40B4-BE49-F238E27FC236}">
                  <a16:creationId xmlns:a16="http://schemas.microsoft.com/office/drawing/2014/main" xmlns="" id="{D15BEFA2-C5DC-45A5-9CE7-B1D12DCED97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AutoShape 10">
              <a:extLst>
                <a:ext uri="{FF2B5EF4-FFF2-40B4-BE49-F238E27FC236}">
                  <a16:creationId xmlns:a16="http://schemas.microsoft.com/office/drawing/2014/main" xmlns="" id="{5D262782-54DF-4051-892F-5D6B025B3E6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rgbClr val="92D050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1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5151" y="4216400"/>
            <a:ext cx="596724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vi-VN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 </a:t>
            </a:r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 và tính chất hóa học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 Box 16">
            <a:extLst>
              <a:ext uri="{FF2B5EF4-FFF2-40B4-BE49-F238E27FC236}">
                <a16:creationId xmlns:a16="http://schemas.microsoft.com/office/drawing/2014/main" xmlns="" id="{20FC02C9-D074-4B50-9BB8-0386119A12B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92754" y="42291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399" y="3740749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0" name="Line 11">
            <a:extLst>
              <a:ext uri="{FF2B5EF4-FFF2-40B4-BE49-F238E27FC236}">
                <a16:creationId xmlns:a16="http://schemas.microsoft.com/office/drawing/2014/main" xmlns="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399" y="4829386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sp>
        <p:nvSpPr>
          <p:cNvPr id="22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/>
              <a:t>35</a:t>
            </a:fld>
            <a:r>
              <a:rPr lang="en-US" sz="1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  <p:sp>
        <p:nvSpPr>
          <p:cNvPr id="2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357091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17865</TotalTime>
  <Words>1872</Words>
  <Application>Microsoft Office PowerPoint</Application>
  <PresentationFormat>On-screen Show (4:3)</PresentationFormat>
  <Paragraphs>427</Paragraphs>
  <Slides>35</Slides>
  <Notes>32</Notes>
  <HiddenSlides>0</HiddenSlides>
  <MMClips>0</MMClips>
  <ScaleCrop>false</ScaleCrop>
  <HeadingPairs>
    <vt:vector size="6" baseType="variant">
      <vt:variant>
        <vt:lpstr>Theme</vt:lpstr>
      </vt:variant>
      <vt:variant>
        <vt:i4>5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Office Theme</vt:lpstr>
      <vt:lpstr>Default Design</vt:lpstr>
      <vt:lpstr>2_Office Theme</vt:lpstr>
      <vt:lpstr>1_Office Theme</vt:lpstr>
      <vt:lpstr>Stream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490</cp:revision>
  <dcterms:created xsi:type="dcterms:W3CDTF">2011-10-11T04:02:09Z</dcterms:created>
  <dcterms:modified xsi:type="dcterms:W3CDTF">2020-04-25T09:42:51Z</dcterms:modified>
</cp:coreProperties>
</file>